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8" r:id="rId2"/>
    <p:sldId id="282" r:id="rId3"/>
    <p:sldId id="278" r:id="rId4"/>
    <p:sldId id="290" r:id="rId5"/>
    <p:sldId id="291" r:id="rId6"/>
    <p:sldId id="292" r:id="rId7"/>
    <p:sldId id="29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012"/>
  </p:normalViewPr>
  <p:slideViewPr>
    <p:cSldViewPr snapToGrid="0">
      <p:cViewPr varScale="1">
        <p:scale>
          <a:sx n="117" d="100"/>
          <a:sy n="117" d="100"/>
        </p:scale>
        <p:origin x="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2F15-92A0-60EF-39FA-A16E79CA58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BE0F9B-CF65-852C-8954-916D91DC3B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8CDD7-3778-60E9-B01C-D1E6FF8282A8}"/>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5" name="Footer Placeholder 4">
            <a:extLst>
              <a:ext uri="{FF2B5EF4-FFF2-40B4-BE49-F238E27FC236}">
                <a16:creationId xmlns:a16="http://schemas.microsoft.com/office/drawing/2014/main" id="{6768D453-0D06-7054-BD60-829D396A1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B0BEC-F016-B3A8-5C03-FFD2128CBBE1}"/>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279735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06DB-5404-75C2-0763-6D3FFC939D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544A50-2FF0-02A6-394E-0473F44D13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5EE7B-CC26-D272-3834-70A5A8446AA8}"/>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5" name="Footer Placeholder 4">
            <a:extLst>
              <a:ext uri="{FF2B5EF4-FFF2-40B4-BE49-F238E27FC236}">
                <a16:creationId xmlns:a16="http://schemas.microsoft.com/office/drawing/2014/main" id="{5F64A0CA-098C-57D5-308F-2AF5C3D95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1D49B-F6E5-B257-E243-1832BDD2059B}"/>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210064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D92E3-CB56-BC36-7BE2-136CAE297E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2A7935-3399-236F-080C-EEF0EF5E17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B9486-BC4A-2E83-8740-D0293A9CD737}"/>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5" name="Footer Placeholder 4">
            <a:extLst>
              <a:ext uri="{FF2B5EF4-FFF2-40B4-BE49-F238E27FC236}">
                <a16:creationId xmlns:a16="http://schemas.microsoft.com/office/drawing/2014/main" id="{A0488C4E-EC1D-823B-14AA-7812D4373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C4DD9-AE54-9769-B621-8B042605CE05}"/>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306654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487C-2B2F-DCB7-A49D-2DAF3DBE8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F72691-5A60-7E88-3F60-0F45112ECC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F231-3FFE-CD0E-61BD-270D81BAC0D0}"/>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5" name="Footer Placeholder 4">
            <a:extLst>
              <a:ext uri="{FF2B5EF4-FFF2-40B4-BE49-F238E27FC236}">
                <a16:creationId xmlns:a16="http://schemas.microsoft.com/office/drawing/2014/main" id="{C942B5A5-BBF4-5A42-2533-C5CDEBFEF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AA5CA-C526-C9CB-F462-73DFC4CE5320}"/>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20451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4E06-503C-8E94-0D3E-940F36F60A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96F1E2-1EEB-15CE-0471-71EF18CC4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0C875-D7DA-E549-6CE6-4832B442907F}"/>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5" name="Footer Placeholder 4">
            <a:extLst>
              <a:ext uri="{FF2B5EF4-FFF2-40B4-BE49-F238E27FC236}">
                <a16:creationId xmlns:a16="http://schemas.microsoft.com/office/drawing/2014/main" id="{A0A33B33-5670-DD45-B73E-771D66793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3203-0D9A-48B6-1587-DEBB03D7A400}"/>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105066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C06E-53B3-7EEC-E124-18829C2C2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DF824D-301D-9DA0-4B78-6389796947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E96D4-07CB-3AC0-62D5-413E9AD682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B4D11D-CBDE-39A5-295C-D280086427E2}"/>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6" name="Footer Placeholder 5">
            <a:extLst>
              <a:ext uri="{FF2B5EF4-FFF2-40B4-BE49-F238E27FC236}">
                <a16:creationId xmlns:a16="http://schemas.microsoft.com/office/drawing/2014/main" id="{1E66B5D6-ABF5-645E-7151-6A9A6D8429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0EE43-D8E2-489C-34DD-9A43B64C725F}"/>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939091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C3B-5676-45AA-A32B-FD35D50B18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EAA48B-9E7C-9F62-1044-CB91DA827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55C93-AFA3-9404-E012-C0E247909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E9B81C-9CED-917B-BCD4-BF891BD3DE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FCCE1-8003-0B48-601E-B0B22EE8D5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8FD82-EB77-1AC3-D803-1E3846DE344B}"/>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8" name="Footer Placeholder 7">
            <a:extLst>
              <a:ext uri="{FF2B5EF4-FFF2-40B4-BE49-F238E27FC236}">
                <a16:creationId xmlns:a16="http://schemas.microsoft.com/office/drawing/2014/main" id="{3AD4678E-BBCF-FB21-AC03-7BF280C450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17B76A-64D4-EA23-558B-24A9F8D52425}"/>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350454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225F-D006-553F-CC79-E0BC30559D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7B8B7-8B96-56B5-A106-F2B2E98C8A2A}"/>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4" name="Footer Placeholder 3">
            <a:extLst>
              <a:ext uri="{FF2B5EF4-FFF2-40B4-BE49-F238E27FC236}">
                <a16:creationId xmlns:a16="http://schemas.microsoft.com/office/drawing/2014/main" id="{1774A6BA-B29F-EAFD-46E9-BA800C112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F17B83-3F7E-E0C3-C633-1E69DA58AE31}"/>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21222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58294-4D4A-61E3-D77D-6E19F223B99B}"/>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3" name="Footer Placeholder 2">
            <a:extLst>
              <a:ext uri="{FF2B5EF4-FFF2-40B4-BE49-F238E27FC236}">
                <a16:creationId xmlns:a16="http://schemas.microsoft.com/office/drawing/2014/main" id="{D94BABA8-627A-D28F-6620-B4DA848A4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282DF8-D0D5-60FC-75A7-BC42A36069FA}"/>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306036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787D-458D-53F0-5B9D-C9CD7DC93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7D8F9-E2E5-8B18-5990-06DD57F867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7BA54-8CDB-0776-E4D6-C1AF6FD11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53D60-778A-0AB8-06E6-57C4C9856DAA}"/>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6" name="Footer Placeholder 5">
            <a:extLst>
              <a:ext uri="{FF2B5EF4-FFF2-40B4-BE49-F238E27FC236}">
                <a16:creationId xmlns:a16="http://schemas.microsoft.com/office/drawing/2014/main" id="{25636125-9F5F-2DA3-81A8-98C78CE3E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65887-07EA-4605-2277-2353438B40ED}"/>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267588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FC57-802A-3AC5-ED21-8C3576408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24EB56-1C6B-5D33-6E88-6130458F3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9DB1D-5853-B433-F800-A3E1F9468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DCA01-70B4-9855-305A-CF89F16FCBBE}"/>
              </a:ext>
            </a:extLst>
          </p:cNvPr>
          <p:cNvSpPr>
            <a:spLocks noGrp="1"/>
          </p:cNvSpPr>
          <p:nvPr>
            <p:ph type="dt" sz="half" idx="10"/>
          </p:nvPr>
        </p:nvSpPr>
        <p:spPr/>
        <p:txBody>
          <a:bodyPr/>
          <a:lstStyle/>
          <a:p>
            <a:fld id="{FDDCFEB8-D1B1-324E-ADC8-F026888ED9D6}" type="datetimeFigureOut">
              <a:rPr lang="en-US" smtClean="0"/>
              <a:t>7/17/23</a:t>
            </a:fld>
            <a:endParaRPr lang="en-US"/>
          </a:p>
        </p:txBody>
      </p:sp>
      <p:sp>
        <p:nvSpPr>
          <p:cNvPr id="6" name="Footer Placeholder 5">
            <a:extLst>
              <a:ext uri="{FF2B5EF4-FFF2-40B4-BE49-F238E27FC236}">
                <a16:creationId xmlns:a16="http://schemas.microsoft.com/office/drawing/2014/main" id="{6D12A4A1-D09B-58A8-5E24-0F54C3715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64038-D896-5BCF-C3ED-9774A66A372C}"/>
              </a:ext>
            </a:extLst>
          </p:cNvPr>
          <p:cNvSpPr>
            <a:spLocks noGrp="1"/>
          </p:cNvSpPr>
          <p:nvPr>
            <p:ph type="sldNum" sz="quarter" idx="12"/>
          </p:nvPr>
        </p:nvSpPr>
        <p:spPr/>
        <p:txBody>
          <a:bodyPr/>
          <a:lstStyle/>
          <a:p>
            <a:fld id="{36760A22-9A48-FF4E-A55F-DACA96CCDC23}" type="slidenum">
              <a:rPr lang="en-US" smtClean="0"/>
              <a:t>‹#›</a:t>
            </a:fld>
            <a:endParaRPr lang="en-US"/>
          </a:p>
        </p:txBody>
      </p:sp>
    </p:spTree>
    <p:extLst>
      <p:ext uri="{BB962C8B-B14F-4D97-AF65-F5344CB8AC3E}">
        <p14:creationId xmlns:p14="http://schemas.microsoft.com/office/powerpoint/2010/main" val="367544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6E23E-55CD-622A-A0E5-472B3D5FB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EF5CC-C868-E3AD-4740-507AC3E0E6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BFC09-B80A-ECD7-E4A6-C8F22590C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CFEB8-D1B1-324E-ADC8-F026888ED9D6}" type="datetimeFigureOut">
              <a:rPr lang="en-US" smtClean="0"/>
              <a:t>7/17/23</a:t>
            </a:fld>
            <a:endParaRPr lang="en-US"/>
          </a:p>
        </p:txBody>
      </p:sp>
      <p:sp>
        <p:nvSpPr>
          <p:cNvPr id="5" name="Footer Placeholder 4">
            <a:extLst>
              <a:ext uri="{FF2B5EF4-FFF2-40B4-BE49-F238E27FC236}">
                <a16:creationId xmlns:a16="http://schemas.microsoft.com/office/drawing/2014/main" id="{8A099162-CC75-9D6D-E300-67C0B7FBC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CC8334-A8EF-3F1F-8A20-3C726F0D9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60A22-9A48-FF4E-A55F-DACA96CCDC23}" type="slidenum">
              <a:rPr lang="en-US" smtClean="0"/>
              <a:t>‹#›</a:t>
            </a:fld>
            <a:endParaRPr lang="en-US"/>
          </a:p>
        </p:txBody>
      </p:sp>
    </p:spTree>
    <p:extLst>
      <p:ext uri="{BB962C8B-B14F-4D97-AF65-F5344CB8AC3E}">
        <p14:creationId xmlns:p14="http://schemas.microsoft.com/office/powerpoint/2010/main" val="352055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84937-8028-B3C9-DD4C-94F886CA9C66}"/>
              </a:ext>
            </a:extLst>
          </p:cNvPr>
          <p:cNvPicPr>
            <a:picLocks noChangeAspect="1"/>
          </p:cNvPicPr>
          <p:nvPr/>
        </p:nvPicPr>
        <p:blipFill rotWithShape="1">
          <a:blip r:embed="rId2">
            <a:alphaModFix amt="50000"/>
          </a:blip>
          <a:srcRect t="15413"/>
          <a:stretch/>
        </p:blipFill>
        <p:spPr>
          <a:xfrm>
            <a:off x="20" y="1"/>
            <a:ext cx="12191980" cy="6857999"/>
          </a:xfrm>
          <a:prstGeom prst="rect">
            <a:avLst/>
          </a:prstGeom>
        </p:spPr>
      </p:pic>
      <p:sp>
        <p:nvSpPr>
          <p:cNvPr id="2" name="Title 1">
            <a:extLst>
              <a:ext uri="{FF2B5EF4-FFF2-40B4-BE49-F238E27FC236}">
                <a16:creationId xmlns:a16="http://schemas.microsoft.com/office/drawing/2014/main" id="{7BDC3CA2-1AFB-8687-1B29-D5AC6AFD6B2D}"/>
              </a:ext>
            </a:extLst>
          </p:cNvPr>
          <p:cNvSpPr>
            <a:spLocks noGrp="1"/>
          </p:cNvSpPr>
          <p:nvPr>
            <p:ph type="ctrTitle"/>
          </p:nvPr>
        </p:nvSpPr>
        <p:spPr>
          <a:xfrm>
            <a:off x="1524000" y="1122362"/>
            <a:ext cx="9144000" cy="2900518"/>
          </a:xfrm>
        </p:spPr>
        <p:txBody>
          <a:bodyPr>
            <a:normAutofit/>
          </a:bodyPr>
          <a:lstStyle/>
          <a:p>
            <a:r>
              <a:rPr lang="en-US">
                <a:solidFill>
                  <a:srgbClr val="FFFFFF"/>
                </a:solidFill>
              </a:rPr>
              <a:t>American Revolution 5</a:t>
            </a:r>
          </a:p>
        </p:txBody>
      </p:sp>
      <p:sp>
        <p:nvSpPr>
          <p:cNvPr id="3" name="Subtitle 2">
            <a:extLst>
              <a:ext uri="{FF2B5EF4-FFF2-40B4-BE49-F238E27FC236}">
                <a16:creationId xmlns:a16="http://schemas.microsoft.com/office/drawing/2014/main" id="{A59B86E4-61E0-5BEC-CDAB-96C5D3CAE0F2}"/>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Charlie Li</a:t>
            </a:r>
          </a:p>
        </p:txBody>
      </p:sp>
    </p:spTree>
    <p:extLst>
      <p:ext uri="{BB962C8B-B14F-4D97-AF65-F5344CB8AC3E}">
        <p14:creationId xmlns:p14="http://schemas.microsoft.com/office/powerpoint/2010/main" val="117195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84F608-027C-6A24-CAC0-A9D3F7C61F0D}"/>
              </a:ext>
            </a:extLst>
          </p:cNvPr>
          <p:cNvPicPr>
            <a:picLocks noChangeAspect="1"/>
          </p:cNvPicPr>
          <p:nvPr/>
        </p:nvPicPr>
        <p:blipFill rotWithShape="1">
          <a:blip r:embed="rId2"/>
          <a:srcRect t="9652"/>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01FA6BE3-9D21-B191-0F8F-42A30B28ECFD}"/>
              </a:ext>
            </a:extLst>
          </p:cNvPr>
          <p:cNvSpPr>
            <a:spLocks noGrp="1"/>
          </p:cNvSpPr>
          <p:nvPr>
            <p:ph type="title"/>
          </p:nvPr>
        </p:nvSpPr>
        <p:spPr>
          <a:xfrm>
            <a:off x="838200" y="365125"/>
            <a:ext cx="3822189" cy="1899912"/>
          </a:xfrm>
        </p:spPr>
        <p:txBody>
          <a:bodyPr>
            <a:normAutofit/>
          </a:bodyPr>
          <a:lstStyle/>
          <a:p>
            <a:r>
              <a:rPr lang="en-US" sz="4000"/>
              <a:t>Battle of Lexington and Concord</a:t>
            </a:r>
          </a:p>
        </p:txBody>
      </p:sp>
      <p:sp>
        <p:nvSpPr>
          <p:cNvPr id="3" name="Content Placeholder 2">
            <a:extLst>
              <a:ext uri="{FF2B5EF4-FFF2-40B4-BE49-F238E27FC236}">
                <a16:creationId xmlns:a16="http://schemas.microsoft.com/office/drawing/2014/main" id="{B2D48751-D8E7-D6A7-4CFA-F36BC22E09E7}"/>
              </a:ext>
            </a:extLst>
          </p:cNvPr>
          <p:cNvSpPr>
            <a:spLocks noGrp="1"/>
          </p:cNvSpPr>
          <p:nvPr>
            <p:ph idx="1"/>
          </p:nvPr>
        </p:nvSpPr>
        <p:spPr>
          <a:xfrm>
            <a:off x="838200" y="2434201"/>
            <a:ext cx="3822189" cy="3742762"/>
          </a:xfrm>
        </p:spPr>
        <p:txBody>
          <a:bodyPr>
            <a:normAutofit/>
          </a:bodyPr>
          <a:lstStyle/>
          <a:p>
            <a:r>
              <a:rPr lang="en-US" sz="2000"/>
              <a:t>1775, British attack Lexington and Concord</a:t>
            </a:r>
          </a:p>
          <a:p>
            <a:r>
              <a:rPr lang="en-US" sz="2000"/>
              <a:t>British soldiers vs minutemen</a:t>
            </a:r>
          </a:p>
          <a:p>
            <a:r>
              <a:rPr lang="en-US" sz="2000"/>
              <a:t>300 British causalities</a:t>
            </a:r>
          </a:p>
          <a:p>
            <a:r>
              <a:rPr lang="en-US" sz="2000"/>
              <a:t>significance</a:t>
            </a:r>
          </a:p>
          <a:p>
            <a:endParaRPr lang="en-US" sz="2000"/>
          </a:p>
        </p:txBody>
      </p:sp>
    </p:spTree>
    <p:extLst>
      <p:ext uri="{BB962C8B-B14F-4D97-AF65-F5344CB8AC3E}">
        <p14:creationId xmlns:p14="http://schemas.microsoft.com/office/powerpoint/2010/main" val="286245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7E97-0547-E709-5901-8B6E9646A879}"/>
              </a:ext>
            </a:extLst>
          </p:cNvPr>
          <p:cNvSpPr>
            <a:spLocks noGrp="1"/>
          </p:cNvSpPr>
          <p:nvPr>
            <p:ph type="title"/>
          </p:nvPr>
        </p:nvSpPr>
        <p:spPr>
          <a:xfrm>
            <a:off x="589560" y="856180"/>
            <a:ext cx="4560584" cy="1128068"/>
          </a:xfrm>
        </p:spPr>
        <p:txBody>
          <a:bodyPr anchor="ctr">
            <a:normAutofit/>
          </a:bodyPr>
          <a:lstStyle/>
          <a:p>
            <a:r>
              <a:rPr lang="en-US" sz="3700" dirty="0"/>
              <a:t>Second Continental Congress 1775</a:t>
            </a:r>
          </a:p>
        </p:txBody>
      </p:sp>
      <p:sp>
        <p:nvSpPr>
          <p:cNvPr id="3" name="Content Placeholder 2">
            <a:extLst>
              <a:ext uri="{FF2B5EF4-FFF2-40B4-BE49-F238E27FC236}">
                <a16:creationId xmlns:a16="http://schemas.microsoft.com/office/drawing/2014/main" id="{469DF75B-EE3E-07BB-7550-E821A109D5E7}"/>
              </a:ext>
            </a:extLst>
          </p:cNvPr>
          <p:cNvSpPr>
            <a:spLocks noGrp="1"/>
          </p:cNvSpPr>
          <p:nvPr>
            <p:ph idx="1"/>
          </p:nvPr>
        </p:nvSpPr>
        <p:spPr>
          <a:xfrm>
            <a:off x="590719" y="2330505"/>
            <a:ext cx="4559425" cy="3979585"/>
          </a:xfrm>
        </p:spPr>
        <p:txBody>
          <a:bodyPr anchor="ctr">
            <a:normAutofit/>
          </a:bodyPr>
          <a:lstStyle/>
          <a:p>
            <a:r>
              <a:rPr lang="en-US" sz="2000" dirty="0"/>
              <a:t>Conservatives: John Jay and John Dickinson</a:t>
            </a:r>
          </a:p>
          <a:p>
            <a:r>
              <a:rPr lang="en-US" sz="2000" dirty="0"/>
              <a:t>Radicals: John Adams and Thomas Jefferson</a:t>
            </a:r>
          </a:p>
          <a:p>
            <a:r>
              <a:rPr lang="en-US" sz="2000" dirty="0"/>
              <a:t>Olive Branch Petition, July 5</a:t>
            </a:r>
          </a:p>
          <a:p>
            <a:r>
              <a:rPr lang="en-US" sz="2000" dirty="0"/>
              <a:t>Declaration of the Causes and Necessity of Taking Up Arms</a:t>
            </a:r>
          </a:p>
          <a:p>
            <a:r>
              <a:rPr lang="en-US" sz="2000" dirty="0"/>
              <a:t>George </a:t>
            </a:r>
            <a:r>
              <a:rPr lang="en-US" sz="2000" dirty="0" err="1"/>
              <a:t>Washintgon</a:t>
            </a:r>
            <a:endParaRPr lang="en-US" sz="2000" dirty="0"/>
          </a:p>
          <a:p>
            <a:endParaRPr lang="en-US" sz="2000" dirty="0"/>
          </a:p>
        </p:txBody>
      </p:sp>
      <p:pic>
        <p:nvPicPr>
          <p:cNvPr id="4" name="Picture 3" descr="A painting of a meeting of people&#10;&#10;Description automatically generated">
            <a:extLst>
              <a:ext uri="{FF2B5EF4-FFF2-40B4-BE49-F238E27FC236}">
                <a16:creationId xmlns:a16="http://schemas.microsoft.com/office/drawing/2014/main" id="{CEA93CD7-A648-F5AC-C01E-76F319E028E8}"/>
              </a:ext>
            </a:extLst>
          </p:cNvPr>
          <p:cNvPicPr>
            <a:picLocks noChangeAspect="1"/>
          </p:cNvPicPr>
          <p:nvPr/>
        </p:nvPicPr>
        <p:blipFill rotWithShape="1">
          <a:blip r:embed="rId2"/>
          <a:srcRect l="17420" r="14753" b="-2"/>
          <a:stretch/>
        </p:blipFill>
        <p:spPr>
          <a:xfrm>
            <a:off x="5977788" y="799352"/>
            <a:ext cx="5425410" cy="5259296"/>
          </a:xfrm>
          <a:prstGeom prst="rect">
            <a:avLst/>
          </a:prstGeom>
        </p:spPr>
      </p:pic>
    </p:spTree>
    <p:extLst>
      <p:ext uri="{BB962C8B-B14F-4D97-AF65-F5344CB8AC3E}">
        <p14:creationId xmlns:p14="http://schemas.microsoft.com/office/powerpoint/2010/main" val="3708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0F201-DBDF-7CEF-CA05-513714D675E5}"/>
              </a:ext>
            </a:extLst>
          </p:cNvPr>
          <p:cNvSpPr>
            <a:spLocks noGrp="1"/>
          </p:cNvSpPr>
          <p:nvPr>
            <p:ph type="title"/>
          </p:nvPr>
        </p:nvSpPr>
        <p:spPr>
          <a:xfrm>
            <a:off x="6657715" y="467271"/>
            <a:ext cx="4195674" cy="2052522"/>
          </a:xfrm>
        </p:spPr>
        <p:txBody>
          <a:bodyPr anchor="b">
            <a:normAutofit/>
          </a:bodyPr>
          <a:lstStyle/>
          <a:p>
            <a:r>
              <a:rPr lang="en-US" sz="5600"/>
              <a:t>Continued 1776</a:t>
            </a:r>
          </a:p>
        </p:txBody>
      </p:sp>
      <p:pic>
        <p:nvPicPr>
          <p:cNvPr id="4" name="Picture 3">
            <a:extLst>
              <a:ext uri="{FF2B5EF4-FFF2-40B4-BE49-F238E27FC236}">
                <a16:creationId xmlns:a16="http://schemas.microsoft.com/office/drawing/2014/main" id="{6F70F21E-2850-B104-D042-0121C3C8CCBB}"/>
              </a:ext>
            </a:extLst>
          </p:cNvPr>
          <p:cNvPicPr>
            <a:picLocks noChangeAspect="1"/>
          </p:cNvPicPr>
          <p:nvPr/>
        </p:nvPicPr>
        <p:blipFill rotWithShape="1">
          <a:blip r:embed="rId2"/>
          <a:srcRect l="13363" r="18137"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 name="Content Placeholder 2">
            <a:extLst>
              <a:ext uri="{FF2B5EF4-FFF2-40B4-BE49-F238E27FC236}">
                <a16:creationId xmlns:a16="http://schemas.microsoft.com/office/drawing/2014/main" id="{151E6FB3-DBE4-FEA9-2EFC-5B97B4D04ED2}"/>
              </a:ext>
            </a:extLst>
          </p:cNvPr>
          <p:cNvSpPr>
            <a:spLocks noGrp="1"/>
          </p:cNvSpPr>
          <p:nvPr>
            <p:ph idx="1"/>
          </p:nvPr>
        </p:nvSpPr>
        <p:spPr>
          <a:xfrm>
            <a:off x="6657715" y="2990818"/>
            <a:ext cx="4195673" cy="2913872"/>
          </a:xfrm>
        </p:spPr>
        <p:txBody>
          <a:bodyPr anchor="t">
            <a:normAutofit/>
          </a:bodyPr>
          <a:lstStyle/>
          <a:p>
            <a:r>
              <a:rPr lang="en-US" sz="2000">
                <a:solidFill>
                  <a:schemeClr val="tx1">
                    <a:alpha val="80000"/>
                  </a:schemeClr>
                </a:solidFill>
              </a:rPr>
              <a:t>Appointing ambassadors, issuing paper currency, Continental army</a:t>
            </a:r>
          </a:p>
          <a:p>
            <a:r>
              <a:rPr lang="en-US" sz="2000">
                <a:solidFill>
                  <a:schemeClr val="tx1">
                    <a:alpha val="80000"/>
                  </a:schemeClr>
                </a:solidFill>
              </a:rPr>
              <a:t>X raise taxes, regulate commerce</a:t>
            </a:r>
          </a:p>
          <a:p>
            <a:r>
              <a:rPr lang="en-US" sz="2000">
                <a:solidFill>
                  <a:schemeClr val="tx1">
                    <a:alpha val="80000"/>
                  </a:schemeClr>
                </a:solidFill>
              </a:rPr>
              <a:t>Declaration of Independence </a:t>
            </a:r>
          </a:p>
          <a:p>
            <a:endParaRPr lang="en-US" sz="2000">
              <a:solidFill>
                <a:schemeClr val="tx1">
                  <a:alpha val="80000"/>
                </a:schemeClr>
              </a:solidFill>
            </a:endParaRPr>
          </a:p>
        </p:txBody>
      </p:sp>
    </p:spTree>
    <p:extLst>
      <p:ext uri="{BB962C8B-B14F-4D97-AF65-F5344CB8AC3E}">
        <p14:creationId xmlns:p14="http://schemas.microsoft.com/office/powerpoint/2010/main" val="335116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17FE-DDFE-8349-D964-ADA7D7E60C4D}"/>
              </a:ext>
            </a:extLst>
          </p:cNvPr>
          <p:cNvSpPr>
            <a:spLocks noGrp="1"/>
          </p:cNvSpPr>
          <p:nvPr>
            <p:ph type="title"/>
          </p:nvPr>
        </p:nvSpPr>
        <p:spPr>
          <a:xfrm>
            <a:off x="572493" y="238539"/>
            <a:ext cx="11018520" cy="1434415"/>
          </a:xfrm>
        </p:spPr>
        <p:txBody>
          <a:bodyPr anchor="b">
            <a:normAutofit/>
          </a:bodyPr>
          <a:lstStyle/>
          <a:p>
            <a:r>
              <a:rPr lang="en-US" sz="5400"/>
              <a:t>Declaration of Independence</a:t>
            </a:r>
          </a:p>
        </p:txBody>
      </p:sp>
      <p:sp>
        <p:nvSpPr>
          <p:cNvPr id="3" name="Content Placeholder 2">
            <a:extLst>
              <a:ext uri="{FF2B5EF4-FFF2-40B4-BE49-F238E27FC236}">
                <a16:creationId xmlns:a16="http://schemas.microsoft.com/office/drawing/2014/main" id="{C076F1B2-A796-6295-6CCC-F2416BE26EA0}"/>
              </a:ext>
            </a:extLst>
          </p:cNvPr>
          <p:cNvSpPr>
            <a:spLocks noGrp="1"/>
          </p:cNvSpPr>
          <p:nvPr>
            <p:ph idx="1"/>
          </p:nvPr>
        </p:nvSpPr>
        <p:spPr>
          <a:xfrm>
            <a:off x="572493" y="2071316"/>
            <a:ext cx="6713552" cy="4119172"/>
          </a:xfrm>
        </p:spPr>
        <p:txBody>
          <a:bodyPr anchor="t">
            <a:normAutofit/>
          </a:bodyPr>
          <a:lstStyle/>
          <a:p>
            <a:pPr marL="0" indent="0">
              <a:buNone/>
            </a:pPr>
            <a:r>
              <a:rPr lang="en-US" sz="1500" dirty="0"/>
              <a:t>	The unanimous Declaration of the thirteen united States of America: 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pPr marL="0" indent="0">
              <a:buNone/>
            </a:pPr>
            <a:r>
              <a:rPr lang="en-US" sz="1500" dirty="0"/>
              <a:t>	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p:txBody>
      </p:sp>
      <p:pic>
        <p:nvPicPr>
          <p:cNvPr id="5" name="Picture 4" descr="A document with writing on it&#10;&#10;Description automatically generated">
            <a:extLst>
              <a:ext uri="{FF2B5EF4-FFF2-40B4-BE49-F238E27FC236}">
                <a16:creationId xmlns:a16="http://schemas.microsoft.com/office/drawing/2014/main" id="{DC986BFC-682C-8AF3-98D8-F540CAB61173}"/>
              </a:ext>
            </a:extLst>
          </p:cNvPr>
          <p:cNvPicPr>
            <a:picLocks noChangeAspect="1"/>
          </p:cNvPicPr>
          <p:nvPr/>
        </p:nvPicPr>
        <p:blipFill rotWithShape="1">
          <a:blip r:embed="rId2"/>
          <a:srcRect t="434" r="-3" b="9911"/>
          <a:stretch/>
        </p:blipFill>
        <p:spPr>
          <a:xfrm>
            <a:off x="7675658" y="2093976"/>
            <a:ext cx="3941064" cy="4096512"/>
          </a:xfrm>
          <a:prstGeom prst="rect">
            <a:avLst/>
          </a:prstGeom>
        </p:spPr>
      </p:pic>
    </p:spTree>
    <p:extLst>
      <p:ext uri="{BB962C8B-B14F-4D97-AF65-F5344CB8AC3E}">
        <p14:creationId xmlns:p14="http://schemas.microsoft.com/office/powerpoint/2010/main" val="61155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55300117-92B2-9A1B-9A2A-611FB38E093F}"/>
              </a:ext>
            </a:extLst>
          </p:cNvPr>
          <p:cNvPicPr>
            <a:picLocks noChangeAspect="1"/>
          </p:cNvPicPr>
          <p:nvPr/>
        </p:nvPicPr>
        <p:blipFill rotWithShape="1">
          <a:blip r:embed="rId2"/>
          <a:srcRect t="8067" b="8494"/>
          <a:stretch/>
        </p:blipFill>
        <p:spPr>
          <a:xfrm>
            <a:off x="1" y="10"/>
            <a:ext cx="9669642" cy="6857990"/>
          </a:xfrm>
          <a:prstGeom prst="rect">
            <a:avLst/>
          </a:prstGeom>
        </p:spPr>
      </p:pic>
      <p:sp>
        <p:nvSpPr>
          <p:cNvPr id="2" name="Title 1">
            <a:extLst>
              <a:ext uri="{FF2B5EF4-FFF2-40B4-BE49-F238E27FC236}">
                <a16:creationId xmlns:a16="http://schemas.microsoft.com/office/drawing/2014/main" id="{941E4477-9B9D-A531-41C8-02EB9688EE7C}"/>
              </a:ext>
            </a:extLst>
          </p:cNvPr>
          <p:cNvSpPr>
            <a:spLocks noGrp="1"/>
          </p:cNvSpPr>
          <p:nvPr>
            <p:ph type="title"/>
          </p:nvPr>
        </p:nvSpPr>
        <p:spPr>
          <a:xfrm>
            <a:off x="7531610" y="365125"/>
            <a:ext cx="3822189" cy="1899912"/>
          </a:xfrm>
        </p:spPr>
        <p:txBody>
          <a:bodyPr>
            <a:normAutofit/>
          </a:bodyPr>
          <a:lstStyle/>
          <a:p>
            <a:r>
              <a:rPr lang="en-US" sz="4000"/>
              <a:t>Continued</a:t>
            </a:r>
          </a:p>
        </p:txBody>
      </p:sp>
      <p:sp>
        <p:nvSpPr>
          <p:cNvPr id="3" name="Content Placeholder 2">
            <a:extLst>
              <a:ext uri="{FF2B5EF4-FFF2-40B4-BE49-F238E27FC236}">
                <a16:creationId xmlns:a16="http://schemas.microsoft.com/office/drawing/2014/main" id="{4E5D364A-8A8F-B8AB-6FF8-A44F7F6EE0F5}"/>
              </a:ext>
            </a:extLst>
          </p:cNvPr>
          <p:cNvSpPr>
            <a:spLocks noGrp="1"/>
          </p:cNvSpPr>
          <p:nvPr>
            <p:ph idx="1"/>
          </p:nvPr>
        </p:nvSpPr>
        <p:spPr>
          <a:xfrm>
            <a:off x="7531610" y="2434201"/>
            <a:ext cx="3822189" cy="3742762"/>
          </a:xfrm>
        </p:spPr>
        <p:txBody>
          <a:bodyPr>
            <a:normAutofit/>
          </a:bodyPr>
          <a:lstStyle/>
          <a:p>
            <a:r>
              <a:rPr lang="en-US" sz="1900"/>
              <a:t>He has kept among us, in times of peace, Standing Armies without the Consent of our legislatures.</a:t>
            </a:r>
          </a:p>
          <a:p>
            <a:r>
              <a:rPr lang="en-US" sz="1900"/>
              <a:t>For cutting off our Trade with all parts of the world:</a:t>
            </a:r>
          </a:p>
          <a:p>
            <a:r>
              <a:rPr lang="en-US" sz="1900"/>
              <a:t>For imposing Taxes on us without our Consent:</a:t>
            </a:r>
          </a:p>
          <a:p>
            <a:r>
              <a:rPr lang="en-US" sz="1900"/>
              <a:t>For depriving us in many cases, of the benefits of Trial by Jury:</a:t>
            </a:r>
          </a:p>
          <a:p>
            <a:r>
              <a:rPr lang="en-US" sz="1900"/>
              <a:t>For transporting us beyond Seas to be tried for pretended offences</a:t>
            </a:r>
          </a:p>
        </p:txBody>
      </p:sp>
    </p:spTree>
    <p:extLst>
      <p:ext uri="{BB962C8B-B14F-4D97-AF65-F5344CB8AC3E}">
        <p14:creationId xmlns:p14="http://schemas.microsoft.com/office/powerpoint/2010/main" val="319905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65BF-B235-D8AB-5005-EB07C1857725}"/>
              </a:ext>
            </a:extLst>
          </p:cNvPr>
          <p:cNvSpPr>
            <a:spLocks noGrp="1"/>
          </p:cNvSpPr>
          <p:nvPr>
            <p:ph type="title"/>
          </p:nvPr>
        </p:nvSpPr>
        <p:spPr>
          <a:xfrm>
            <a:off x="589560" y="856180"/>
            <a:ext cx="4560584" cy="1128068"/>
          </a:xfrm>
        </p:spPr>
        <p:txBody>
          <a:bodyPr anchor="ctr">
            <a:normAutofit/>
          </a:bodyPr>
          <a:lstStyle/>
          <a:p>
            <a:r>
              <a:rPr lang="en-US" sz="3700"/>
              <a:t>The Battle of Long Island</a:t>
            </a:r>
          </a:p>
        </p:txBody>
      </p:sp>
      <p:sp>
        <p:nvSpPr>
          <p:cNvPr id="3" name="Content Placeholder 2">
            <a:extLst>
              <a:ext uri="{FF2B5EF4-FFF2-40B4-BE49-F238E27FC236}">
                <a16:creationId xmlns:a16="http://schemas.microsoft.com/office/drawing/2014/main" id="{62E754BA-A0E5-0F1C-4ECE-C1B56AB757B4}"/>
              </a:ext>
            </a:extLst>
          </p:cNvPr>
          <p:cNvSpPr>
            <a:spLocks noGrp="1"/>
          </p:cNvSpPr>
          <p:nvPr>
            <p:ph idx="1"/>
          </p:nvPr>
        </p:nvSpPr>
        <p:spPr>
          <a:xfrm>
            <a:off x="590719" y="2330505"/>
            <a:ext cx="4559425" cy="3979585"/>
          </a:xfrm>
        </p:spPr>
        <p:txBody>
          <a:bodyPr anchor="ctr">
            <a:normAutofit/>
          </a:bodyPr>
          <a:lstStyle/>
          <a:p>
            <a:r>
              <a:rPr lang="en-US" sz="2000"/>
              <a:t>Hessians: mercenaries</a:t>
            </a:r>
          </a:p>
          <a:p>
            <a:r>
              <a:rPr lang="en-US" sz="2000"/>
              <a:t>35,000 troops to NYC in July</a:t>
            </a:r>
          </a:p>
          <a:p>
            <a:r>
              <a:rPr lang="en-US" sz="2000"/>
              <a:t>Washington lost, retreated to Jersey </a:t>
            </a:r>
          </a:p>
        </p:txBody>
      </p:sp>
      <p:pic>
        <p:nvPicPr>
          <p:cNvPr id="5" name="Picture 4">
            <a:extLst>
              <a:ext uri="{FF2B5EF4-FFF2-40B4-BE49-F238E27FC236}">
                <a16:creationId xmlns:a16="http://schemas.microsoft.com/office/drawing/2014/main" id="{90ECDCEA-6255-20F8-C019-5F00905669F3}"/>
              </a:ext>
            </a:extLst>
          </p:cNvPr>
          <p:cNvPicPr>
            <a:picLocks noChangeAspect="1"/>
          </p:cNvPicPr>
          <p:nvPr/>
        </p:nvPicPr>
        <p:blipFill rotWithShape="1">
          <a:blip r:embed="rId2"/>
          <a:srcRect l="15768" r="6863"/>
          <a:stretch/>
        </p:blipFill>
        <p:spPr>
          <a:xfrm>
            <a:off x="5977788" y="799352"/>
            <a:ext cx="5425410" cy="5259296"/>
          </a:xfrm>
          <a:prstGeom prst="rect">
            <a:avLst/>
          </a:prstGeom>
        </p:spPr>
      </p:pic>
    </p:spTree>
    <p:extLst>
      <p:ext uri="{BB962C8B-B14F-4D97-AF65-F5344CB8AC3E}">
        <p14:creationId xmlns:p14="http://schemas.microsoft.com/office/powerpoint/2010/main" val="1932894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Words>
  <Application>Microsoft Macintosh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American Revolution 5</vt:lpstr>
      <vt:lpstr>Battle of Lexington and Concord</vt:lpstr>
      <vt:lpstr>Second Continental Congress 1775</vt:lpstr>
      <vt:lpstr>Continued 1776</vt:lpstr>
      <vt:lpstr>Declaration of Independence</vt:lpstr>
      <vt:lpstr>Continued</vt:lpstr>
      <vt:lpstr>The Battle of Long Island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Revolution 5</dc:title>
  <dc:creator>Lin, Jing Xuan</dc:creator>
  <cp:lastModifiedBy>Lin, Jing Xuan</cp:lastModifiedBy>
  <cp:revision>1</cp:revision>
  <dcterms:created xsi:type="dcterms:W3CDTF">2023-07-17T03:14:27Z</dcterms:created>
  <dcterms:modified xsi:type="dcterms:W3CDTF">2023-07-17T03:15:28Z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51976e-1677-41d8-bbf2-3f9ab21c7064_Enabled">
    <vt:lpwstr>true</vt:lpwstr>
  </property>
  <property fmtid="{D5CDD505-2E9C-101B-9397-08002B2CF9AE}" pid="3" name="MSIP_Label_ca51976e-1677-41d8-bbf2-3f9ab21c7064_SetDate">
    <vt:lpwstr>2023-07-17T03:15:28Z</vt:lpwstr>
  </property>
  <property fmtid="{D5CDD505-2E9C-101B-9397-08002B2CF9AE}" pid="4" name="MSIP_Label_ca51976e-1677-41d8-bbf2-3f9ab21c7064_Method">
    <vt:lpwstr>Standard</vt:lpwstr>
  </property>
  <property fmtid="{D5CDD505-2E9C-101B-9397-08002B2CF9AE}" pid="5" name="MSIP_Label_ca51976e-1677-41d8-bbf2-3f9ab21c7064_Name">
    <vt:lpwstr>defa4170-0d19-0005-0004-bc88714345d2</vt:lpwstr>
  </property>
  <property fmtid="{D5CDD505-2E9C-101B-9397-08002B2CF9AE}" pid="6" name="MSIP_Label_ca51976e-1677-41d8-bbf2-3f9ab21c7064_SiteId">
    <vt:lpwstr>c31c975b-d687-4136-b03e-2462bfade1af</vt:lpwstr>
  </property>
  <property fmtid="{D5CDD505-2E9C-101B-9397-08002B2CF9AE}" pid="7" name="MSIP_Label_ca51976e-1677-41d8-bbf2-3f9ab21c7064_ActionId">
    <vt:lpwstr>56b9fa81-ce58-44ff-848d-29bac480540e</vt:lpwstr>
  </property>
  <property fmtid="{D5CDD505-2E9C-101B-9397-08002B2CF9AE}" pid="8" name="MSIP_Label_ca51976e-1677-41d8-bbf2-3f9ab21c7064_ContentBits">
    <vt:lpwstr>0</vt:lpwstr>
  </property>
</Properties>
</file>