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1pPr>
    <a:lvl2pPr marL="0" marR="0" indent="457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2pPr>
    <a:lvl3pPr marL="0" marR="0" indent="914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3pPr>
    <a:lvl4pPr marL="0" marR="0" indent="1371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4pPr>
    <a:lvl5pPr marL="0" marR="0" indent="18288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5pPr>
    <a:lvl6pPr marL="0" marR="0" indent="22860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6pPr>
    <a:lvl7pPr marL="0" marR="0" indent="2743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7pPr>
    <a:lvl8pPr marL="0" marR="0" indent="3200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8pPr>
    <a:lvl9pPr marL="0" marR="0" indent="3657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731519" y="110489"/>
            <a:ext cx="13167362" cy="18097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标题文本</a:t>
            </a:r>
          </a:p>
        </p:txBody>
      </p:sp>
      <p:sp>
        <p:nvSpPr>
          <p:cNvPr id="3" name="正文级别 1…"/>
          <p:cNvSpPr txBox="1"/>
          <p:nvPr>
            <p:ph type="body" idx="1"/>
          </p:nvPr>
        </p:nvSpPr>
        <p:spPr>
          <a:xfrm>
            <a:off x="731519" y="1920239"/>
            <a:ext cx="13167362" cy="630936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7071359" y="7408544"/>
            <a:ext cx="3413761" cy="43815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mn-lt"/>
                <a:ea typeface="+mn-ea"/>
                <a:cs typeface="+mn-cs"/>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2" name="Text 2"/>
          <p:cNvSpPr txBox="1"/>
          <p:nvPr/>
        </p:nvSpPr>
        <p:spPr>
          <a:xfrm>
            <a:off x="7216558" y="2309120"/>
            <a:ext cx="6674283" cy="93420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6800"/>
              </a:lnSpc>
              <a:defRPr sz="5200">
                <a:solidFill>
                  <a:srgbClr val="EBCCBB"/>
                </a:solidFill>
              </a:defRPr>
            </a:lvl1pPr>
          </a:lstStyle>
          <a:p>
            <a:pPr/>
            <a:r>
              <a:t>Forces and Energy (2)</a:t>
            </a:r>
          </a:p>
        </p:txBody>
      </p:sp>
      <p:sp>
        <p:nvSpPr>
          <p:cNvPr id="23" name="Text 3"/>
          <p:cNvSpPr txBox="1"/>
          <p:nvPr/>
        </p:nvSpPr>
        <p:spPr>
          <a:xfrm>
            <a:off x="7014638" y="3659667"/>
            <a:ext cx="7386161" cy="24245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3100"/>
              </a:lnSpc>
              <a:defRPr sz="1700"/>
            </a:lvl1pPr>
          </a:lstStyle>
          <a:p>
            <a:pPr/>
            <a:r>
              <a:t>The Niagara Falls, on the USA-Canada Border. The photograph shows the highest section of the falls, where the water crumbles over 50 meters to the river below. Nearly three million litres of water flow over the falls every second. Most of the energy is wasted, but some is harnessed by a hydroelectric power station which generates electricity for the surrounding area. </a:t>
            </a:r>
          </a:p>
        </p:txBody>
      </p:sp>
      <p:pic>
        <p:nvPicPr>
          <p:cNvPr id="24" name="图像" descr="图像"/>
          <p:cNvPicPr>
            <a:picLocks noChangeAspect="1"/>
          </p:cNvPicPr>
          <p:nvPr/>
        </p:nvPicPr>
        <p:blipFill>
          <a:blip r:embed="rId2">
            <a:extLst/>
          </a:blip>
          <a:stretch>
            <a:fillRect/>
          </a:stretch>
        </p:blipFill>
        <p:spPr>
          <a:xfrm>
            <a:off x="-8406987" y="-10770"/>
            <a:ext cx="14668691" cy="825114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8" name="Text 2"/>
          <p:cNvSpPr txBox="1"/>
          <p:nvPr/>
        </p:nvSpPr>
        <p:spPr>
          <a:xfrm>
            <a:off x="775879" y="463256"/>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29" name="Text 3"/>
          <p:cNvSpPr txBox="1"/>
          <p:nvPr/>
        </p:nvSpPr>
        <p:spPr>
          <a:xfrm>
            <a:off x="827399" y="1699565"/>
            <a:ext cx="12632666" cy="2402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pPr>
            <a:r>
              <a:t>A ball has a mass of 0.5 kg. Dropped from a cliff top, the ball hits the sea below at a speed of 10 m/s. </a:t>
            </a:r>
          </a:p>
          <a:p>
            <a:pPr marL="268296" indent="-268296">
              <a:buSzPct val="100000"/>
              <a:buAutoNum type="alphaLcPeriod" startAt="1"/>
              <a:defRPr sz="2200"/>
            </a:pPr>
            <a:r>
              <a:t>What is the kinetic energy of the ball as it is about to hit the sea? </a:t>
            </a:r>
          </a:p>
          <a:p>
            <a:pPr marL="268296" indent="-268296">
              <a:buSzPct val="100000"/>
              <a:buAutoNum type="alphaLcPeriod" startAt="1"/>
              <a:defRPr sz="2200"/>
            </a:pPr>
            <a:r>
              <a:t>What was the ball’s gravitational potential energy before it was dropped? </a:t>
            </a:r>
          </a:p>
          <a:p>
            <a:pPr marL="268296" indent="-268296">
              <a:buSzPct val="100000"/>
              <a:buAutoNum type="alphaLcPeriod" startAt="1"/>
              <a:defRPr sz="2200"/>
            </a:pPr>
            <a:r>
              <a:t>From what height was the ball dropped? </a:t>
            </a:r>
          </a:p>
        </p:txBody>
      </p:sp>
      <p:sp>
        <p:nvSpPr>
          <p:cNvPr id="30" name="PE = mgh…"/>
          <p:cNvSpPr txBox="1"/>
          <p:nvPr/>
        </p:nvSpPr>
        <p:spPr>
          <a:xfrm>
            <a:off x="10519265" y="246576"/>
            <a:ext cx="1755141" cy="1005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PE = mgh</a:t>
            </a:r>
          </a:p>
          <a:p>
            <a:pPr/>
            <a:r>
              <a:t>KE = 1/2 mv^2</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3"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4" name="Text 2"/>
          <p:cNvSpPr txBox="1"/>
          <p:nvPr/>
        </p:nvSpPr>
        <p:spPr>
          <a:xfrm>
            <a:off x="628888" y="424528"/>
            <a:ext cx="183370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Efficiency </a:t>
            </a:r>
          </a:p>
        </p:txBody>
      </p:sp>
      <p:sp>
        <p:nvSpPr>
          <p:cNvPr id="35" name="Text 11"/>
          <p:cNvSpPr txBox="1"/>
          <p:nvPr/>
        </p:nvSpPr>
        <p:spPr>
          <a:xfrm>
            <a:off x="636025" y="1098723"/>
            <a:ext cx="13808508" cy="67944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Engines and motors do work by making things move. </a:t>
            </a:r>
          </a:p>
          <a:p>
            <a:pPr marL="342900" indent="-342900">
              <a:lnSpc>
                <a:spcPct val="150000"/>
              </a:lnSpc>
              <a:buSzPct val="100000"/>
              <a:buChar char="•"/>
            </a:pPr>
            <a:r>
              <a:t>An engine does useful work with some of the energy supplied to it, but the rest is wasted as thermal energy (heat). </a:t>
            </a:r>
          </a:p>
          <a:p>
            <a:pPr marL="342900" indent="-342900">
              <a:lnSpc>
                <a:spcPct val="150000"/>
              </a:lnSpc>
              <a:buSzPct val="100000"/>
              <a:buChar char="•"/>
            </a:pPr>
            <a:r>
              <a:t>The efficiency of an engine can be calculated as follows: </a:t>
            </a:r>
          </a:p>
          <a:p>
            <a:pPr algn="ctr">
              <a:lnSpc>
                <a:spcPct val="150000"/>
              </a:lnSpc>
            </a:pPr>
            <a:r>
              <a:t>efficiency = useful work done / total energy input</a:t>
            </a:r>
          </a:p>
          <a:p>
            <a:pPr marL="228600" indent="-228600">
              <a:lnSpc>
                <a:spcPct val="150000"/>
              </a:lnSpc>
              <a:buSzPct val="100000"/>
              <a:buChar char="•"/>
            </a:pPr>
            <a:r>
              <a:t>For example, if a petrol engine does 25 J of useful work for every 100 J of energy supplied to it, then its efficiency is 25%. </a:t>
            </a:r>
          </a:p>
          <a:p>
            <a:pPr marL="228600" indent="-228600">
              <a:lnSpc>
                <a:spcPct val="150000"/>
              </a:lnSpc>
              <a:buSzPct val="100000"/>
              <a:buChar char="•"/>
            </a:pPr>
            <a:r>
              <a:t>In other words, its useful energy output is 1/4 of its total energy input. </a:t>
            </a:r>
          </a:p>
        </p:txBody>
      </p:sp>
      <p:pic>
        <p:nvPicPr>
          <p:cNvPr id="36" name="图像" descr="图像"/>
          <p:cNvPicPr>
            <a:picLocks noChangeAspect="1"/>
          </p:cNvPicPr>
          <p:nvPr/>
        </p:nvPicPr>
        <p:blipFill>
          <a:blip r:embed="rId2">
            <a:extLst/>
          </a:blip>
          <a:stretch>
            <a:fillRect/>
          </a:stretch>
        </p:blipFill>
        <p:spPr>
          <a:xfrm>
            <a:off x="4062796" y="4440101"/>
            <a:ext cx="6954966" cy="356082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9"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0" name="Text 2"/>
          <p:cNvSpPr txBox="1"/>
          <p:nvPr/>
        </p:nvSpPr>
        <p:spPr>
          <a:xfrm>
            <a:off x="628887" y="494966"/>
            <a:ext cx="1256071"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Power</a:t>
            </a:r>
          </a:p>
        </p:txBody>
      </p:sp>
      <p:sp>
        <p:nvSpPr>
          <p:cNvPr id="41" name="Text 11"/>
          <p:cNvSpPr txBox="1"/>
          <p:nvPr/>
        </p:nvSpPr>
        <p:spPr>
          <a:xfrm>
            <a:off x="569930" y="1236876"/>
            <a:ext cx="13808509" cy="366619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A small engine can do just as much work as a big engine, but it takes longer to do it. </a:t>
            </a:r>
          </a:p>
          <a:p>
            <a:pPr marL="342900" indent="-342900">
              <a:lnSpc>
                <a:spcPct val="150000"/>
              </a:lnSpc>
              <a:buSzPct val="100000"/>
              <a:buChar char="•"/>
            </a:pPr>
            <a:r>
              <a:t>The big engine can do work at a faster rate. The rate at which work is done is called the </a:t>
            </a:r>
            <a:r>
              <a:rPr b="1"/>
              <a:t>power</a:t>
            </a:r>
            <a:r>
              <a:t>. </a:t>
            </a:r>
          </a:p>
          <a:p>
            <a:pPr marL="342900" indent="-342900">
              <a:lnSpc>
                <a:spcPct val="150000"/>
              </a:lnSpc>
              <a:buSzPct val="100000"/>
              <a:buChar char="•"/>
            </a:pPr>
            <a:r>
              <a:t>The SI unit of power is the </a:t>
            </a:r>
            <a:r>
              <a:rPr b="1"/>
              <a:t>watt (W).</a:t>
            </a:r>
            <a:r>
              <a:t> </a:t>
            </a:r>
          </a:p>
          <a:p>
            <a:pPr marL="342900" indent="-342900">
              <a:lnSpc>
                <a:spcPct val="150000"/>
              </a:lnSpc>
              <a:buSzPct val="100000"/>
              <a:buChar char="•"/>
            </a:pPr>
            <a:r>
              <a:t>A power of 1 watt means that work is being done at the rate of 1 joule per second.</a:t>
            </a:r>
          </a:p>
          <a:p>
            <a:pPr marL="342900" indent="-342900">
              <a:lnSpc>
                <a:spcPct val="150000"/>
              </a:lnSpc>
              <a:buSzPct val="100000"/>
              <a:buChar char="•"/>
            </a:pPr>
            <a:r>
              <a:t>Power can be calculated as follows: </a:t>
            </a:r>
          </a:p>
          <a:p>
            <a:pPr algn="ctr">
              <a:lnSpc>
                <a:spcPct val="150000"/>
              </a:lnSpc>
            </a:pPr>
            <a:r>
              <a:t>Power = work done / time taken</a:t>
            </a:r>
          </a:p>
          <a:p>
            <a:pPr marL="228600" indent="-228600">
              <a:lnSpc>
                <a:spcPct val="150000"/>
              </a:lnSpc>
              <a:buSzPct val="100000"/>
              <a:buChar char="•"/>
            </a:pPr>
            <a:r>
              <a:t>For example, if an engine does 1000 joules of useful work in 2 seconds, its power output is 500 watts (500 joules per second)</a:t>
            </a:r>
          </a:p>
        </p:txBody>
      </p:sp>
      <p:pic>
        <p:nvPicPr>
          <p:cNvPr id="42" name="图像" descr="图像"/>
          <p:cNvPicPr>
            <a:picLocks noChangeAspect="1"/>
          </p:cNvPicPr>
          <p:nvPr/>
        </p:nvPicPr>
        <p:blipFill>
          <a:blip r:embed="rId2">
            <a:extLst/>
          </a:blip>
          <a:stretch>
            <a:fillRect/>
          </a:stretch>
        </p:blipFill>
        <p:spPr>
          <a:xfrm>
            <a:off x="4795483" y="5063832"/>
            <a:ext cx="5039434" cy="286004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5"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6" name="Text 2"/>
          <p:cNvSpPr txBox="1"/>
          <p:nvPr/>
        </p:nvSpPr>
        <p:spPr>
          <a:xfrm>
            <a:off x="628888" y="424528"/>
            <a:ext cx="158646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Example</a:t>
            </a:r>
          </a:p>
        </p:txBody>
      </p:sp>
      <p:sp>
        <p:nvSpPr>
          <p:cNvPr id="47" name="Text 11"/>
          <p:cNvSpPr txBox="1"/>
          <p:nvPr/>
        </p:nvSpPr>
        <p:spPr>
          <a:xfrm>
            <a:off x="569930" y="1112539"/>
            <a:ext cx="13808509" cy="629133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A crane lifts a 100 kg block of concrete through a vertical height of 16 m in 20 s. If the power input to the motor is 1 000 W, what is the efficiency of the motor? </a:t>
            </a:r>
          </a:p>
          <a:p>
            <a:pPr>
              <a:lnSpc>
                <a:spcPct val="150000"/>
              </a:lnSpc>
            </a:pPr>
          </a:p>
          <a:p>
            <a:pPr lvl="1" indent="228600">
              <a:lnSpc>
                <a:spcPct val="150000"/>
              </a:lnSpc>
            </a:pPr>
            <a:r>
              <a:t>On Earth, g is 10 N/kg, so a 100 kg block has a weight of 100 kg * 10 N/kg = 1 000 N. Therefore, a force of 1 000 N is needed to lift the block. When the block is lifted: </a:t>
            </a:r>
          </a:p>
          <a:p>
            <a:pPr lvl="1" indent="228600" algn="ctr">
              <a:lnSpc>
                <a:spcPct val="150000"/>
              </a:lnSpc>
            </a:pPr>
            <a:r>
              <a:t>useful work done = force * distance = 1000 N * 16 m = 16 000 J</a:t>
            </a:r>
          </a:p>
          <a:p>
            <a:pPr lvl="1" indent="228600" algn="ctr">
              <a:lnSpc>
                <a:spcPct val="150000"/>
              </a:lnSpc>
            </a:pPr>
            <a:r>
              <a:t>total work done = power input * time taken = 1 000 W * 20 s = 20 000 J</a:t>
            </a:r>
          </a:p>
          <a:p>
            <a:pPr lvl="1" indent="228600" algn="ctr">
              <a:lnSpc>
                <a:spcPct val="150000"/>
              </a:lnSpc>
            </a:pPr>
            <a:r>
              <a:t>So:    efficiency = useful work done / total work done = 16 000 J / 20 000 J = 0.8</a:t>
            </a:r>
          </a:p>
          <a:p>
            <a:pPr lvl="1" indent="228600">
              <a:lnSpc>
                <a:spcPct val="150000"/>
              </a:lnSpc>
            </a:pPr>
            <a:r>
              <a:t>So the motor has an efficiency of 80%. </a:t>
            </a:r>
          </a:p>
        </p:txBody>
      </p:sp>
      <p:sp>
        <p:nvSpPr>
          <p:cNvPr id="48" name="efficiency = useful work done / total work done…"/>
          <p:cNvSpPr txBox="1"/>
          <p:nvPr/>
        </p:nvSpPr>
        <p:spPr>
          <a:xfrm>
            <a:off x="8870630" y="209259"/>
            <a:ext cx="5302460"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150000"/>
              </a:lnSpc>
            </a:pPr>
            <a:r>
              <a:t>efficiency = useful work done / total work done</a:t>
            </a:r>
          </a:p>
          <a:p>
            <a:pPr>
              <a:lnSpc>
                <a:spcPct val="150000"/>
              </a:lnSpc>
            </a:pPr>
            <a:r>
              <a:t>power = work done / time taken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2" name="Text 2"/>
          <p:cNvSpPr txBox="1"/>
          <p:nvPr/>
        </p:nvSpPr>
        <p:spPr>
          <a:xfrm>
            <a:off x="628888" y="536096"/>
            <a:ext cx="158646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Example</a:t>
            </a:r>
          </a:p>
        </p:txBody>
      </p:sp>
      <p:sp>
        <p:nvSpPr>
          <p:cNvPr id="53" name="Text 11"/>
          <p:cNvSpPr txBox="1"/>
          <p:nvPr/>
        </p:nvSpPr>
        <p:spPr>
          <a:xfrm>
            <a:off x="873867" y="1692781"/>
            <a:ext cx="12588506" cy="48440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buSzPct val="100000"/>
              <a:buChar char="•"/>
            </a:pPr>
            <a:r>
              <a:t>A car has a steady speed of 30 m/s. If the total frictional force on the car is 700 N, what useful power output does the engine deliver to the driving wheels? </a:t>
            </a:r>
          </a:p>
          <a:p>
            <a:pPr lvl="1" indent="228600"/>
            <a:r>
              <a:t>As the speed is steady, the engine must provide a forward force of 700 N to balance the total frictional force. In 1 second. The 700 N force moves 30 m, so: </a:t>
            </a:r>
          </a:p>
          <a:p>
            <a:pPr lvl="1" indent="228600" algn="ctr"/>
            <a:r>
              <a:t>work done = force * distance = 700 N * 30 m = 21 000 J</a:t>
            </a:r>
          </a:p>
          <a:p>
            <a:pPr lvl="1" indent="228600"/>
            <a:r>
              <a:t>As the engine does 21 000 J of useful work in 1 second, its useful power output must be 21 000 W, or 21 kW. </a:t>
            </a:r>
          </a:p>
          <a:p>
            <a:pPr lvl="1" indent="228600"/>
            <a:r>
              <a:t>Problems of this type can also be solved with this equation: </a:t>
            </a:r>
          </a:p>
          <a:p>
            <a:pPr lvl="1" indent="228600" algn="ctr"/>
            <a:r>
              <a:t>useful power output = force * speed</a:t>
            </a:r>
          </a:p>
        </p:txBody>
      </p:sp>
      <p:sp>
        <p:nvSpPr>
          <p:cNvPr id="54" name="efficiency = useful work done / total work done…"/>
          <p:cNvSpPr txBox="1"/>
          <p:nvPr/>
        </p:nvSpPr>
        <p:spPr>
          <a:xfrm>
            <a:off x="8870630" y="209259"/>
            <a:ext cx="5302459" cy="853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150000"/>
              </a:lnSpc>
            </a:pPr>
            <a:r>
              <a:t>efficiency = useful work done / total work done</a:t>
            </a:r>
          </a:p>
          <a:p>
            <a:pPr>
              <a:lnSpc>
                <a:spcPct val="150000"/>
              </a:lnSpc>
            </a:pPr>
            <a:r>
              <a:t>power = work done / time taken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8" name="Text 2"/>
          <p:cNvSpPr txBox="1"/>
          <p:nvPr/>
        </p:nvSpPr>
        <p:spPr>
          <a:xfrm>
            <a:off x="793052" y="706409"/>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59" name="Text 3"/>
          <p:cNvSpPr txBox="1"/>
          <p:nvPr/>
        </p:nvSpPr>
        <p:spPr>
          <a:xfrm>
            <a:off x="1136518" y="2131624"/>
            <a:ext cx="10431953" cy="306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pPr>
            <a:r>
              <a:t>g = 10 N/kg</a:t>
            </a:r>
          </a:p>
          <a:p>
            <a:pPr marL="294105" indent="-294105">
              <a:buSzPct val="100000"/>
              <a:buAutoNum type="arabicPeriod" startAt="1"/>
              <a:defRPr sz="2200"/>
            </a:pPr>
            <a:r>
              <a:t>An engine does 1 500 J of useful work with each 5 000 J of energy supplied to it. </a:t>
            </a:r>
          </a:p>
          <a:p>
            <a:pPr marL="297606" indent="-297606">
              <a:buSzPct val="100000"/>
              <a:buAutoNum type="alphaLcPeriod" startAt="1"/>
              <a:defRPr sz="2200"/>
            </a:pPr>
            <a:r>
              <a:t>What is its efficiency? </a:t>
            </a:r>
          </a:p>
          <a:p>
            <a:pPr marL="297606" indent="-297606">
              <a:buSzPct val="100000"/>
              <a:buAutoNum type="alphaLcPeriod" startAt="1"/>
              <a:defRPr sz="2200"/>
            </a:pPr>
            <a:r>
              <a:t>What happens to the rest of the energy supplied? </a:t>
            </a:r>
          </a:p>
          <a:p>
            <a:pPr>
              <a:defRPr sz="2200"/>
            </a:pPr>
            <a:r>
              <a:t>2. If an engine does 1 500 J of work in 3 seconds, what is its useful power output? </a:t>
            </a:r>
          </a:p>
        </p:txBody>
      </p:sp>
      <p:sp>
        <p:nvSpPr>
          <p:cNvPr id="60" name="efficiency = useful work done / total work done…"/>
          <p:cNvSpPr txBox="1"/>
          <p:nvPr/>
        </p:nvSpPr>
        <p:spPr>
          <a:xfrm>
            <a:off x="8853457" y="672685"/>
            <a:ext cx="5302459"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150000"/>
              </a:lnSpc>
            </a:pPr>
            <a:r>
              <a:t>efficiency = useful work done / total work done</a:t>
            </a:r>
          </a:p>
          <a:p>
            <a:pPr>
              <a:lnSpc>
                <a:spcPct val="150000"/>
              </a:lnSpc>
            </a:pPr>
            <a:r>
              <a:t>power = work done / time taken </a:t>
            </a:r>
          </a:p>
          <a:p>
            <a:pPr>
              <a:lnSpc>
                <a:spcPct val="150000"/>
              </a:lnSpc>
            </a:pPr>
            <a:r>
              <a:t>*power = force * distance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3"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4" name="Text 2"/>
          <p:cNvSpPr txBox="1"/>
          <p:nvPr/>
        </p:nvSpPr>
        <p:spPr>
          <a:xfrm>
            <a:off x="793052" y="706409"/>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65" name="Text 3"/>
          <p:cNvSpPr txBox="1"/>
          <p:nvPr/>
        </p:nvSpPr>
        <p:spPr>
          <a:xfrm>
            <a:off x="1344234" y="2131623"/>
            <a:ext cx="11941933" cy="174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200"/>
            </a:lvl1pPr>
          </a:lstStyle>
          <a:p>
            <a:pPr/>
            <a:r>
              <a:t>*With frictional forces acting, a forward force of 2 500 N is needed to keep a lorry travelling at a steady speed of 20 m/s along a level road. What useful power is being delivered to the driving wheels? </a:t>
            </a:r>
          </a:p>
        </p:txBody>
      </p:sp>
      <p:sp>
        <p:nvSpPr>
          <p:cNvPr id="66" name="efficiency = useful work done / total work done…"/>
          <p:cNvSpPr txBox="1"/>
          <p:nvPr/>
        </p:nvSpPr>
        <p:spPr>
          <a:xfrm>
            <a:off x="8853457" y="672685"/>
            <a:ext cx="5302459" cy="1310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150000"/>
              </a:lnSpc>
            </a:pPr>
            <a:r>
              <a:t>efficiency = useful work done / total work done</a:t>
            </a:r>
          </a:p>
          <a:p>
            <a:pPr>
              <a:lnSpc>
                <a:spcPct val="150000"/>
              </a:lnSpc>
            </a:pPr>
            <a:r>
              <a:t>power = work done / time taken </a:t>
            </a:r>
          </a:p>
          <a:p>
            <a:pPr>
              <a:lnSpc>
                <a:spcPct val="150000"/>
              </a:lnSpc>
            </a:pPr>
            <a:r>
              <a:t>*power = force * speed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99EC9"/>
      </a:dk1>
      <a:lt1>
        <a:srgbClr val="C9C2C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