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8"/>
  </p:notesMasterIdLst>
  <p:sldIdLst>
    <p:sldId id="278" r:id="rId2"/>
    <p:sldId id="291" r:id="rId3"/>
    <p:sldId id="301" r:id="rId4"/>
    <p:sldId id="312" r:id="rId5"/>
    <p:sldId id="315" r:id="rId6"/>
    <p:sldId id="320" r:id="rId7"/>
    <p:sldId id="330" r:id="rId8"/>
    <p:sldId id="326" r:id="rId9"/>
    <p:sldId id="328" r:id="rId10"/>
    <p:sldId id="324" r:id="rId11"/>
    <p:sldId id="329" r:id="rId12"/>
    <p:sldId id="331" r:id="rId13"/>
    <p:sldId id="334" r:id="rId14"/>
    <p:sldId id="337" r:id="rId15"/>
    <p:sldId id="332" r:id="rId16"/>
    <p:sldId id="336" r:id="rId17"/>
    <p:sldId id="338" r:id="rId18"/>
    <p:sldId id="335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31"/>
    <p:restoredTop sz="96197" autoAdjust="0"/>
  </p:normalViewPr>
  <p:slideViewPr>
    <p:cSldViewPr snapToGrid="0" snapToObjects="1">
      <p:cViewPr varScale="1">
        <p:scale>
          <a:sx n="102" d="100"/>
          <a:sy n="102" d="100"/>
        </p:scale>
        <p:origin x="208" y="64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96" y="1210525"/>
            <a:ext cx="8287160" cy="1225296"/>
          </a:xfrm>
        </p:spPr>
        <p:txBody>
          <a:bodyPr/>
          <a:lstStyle/>
          <a:p>
            <a:r>
              <a:rPr lang="en-US" dirty="0"/>
              <a:t>Psychology and life</a:t>
            </a:r>
            <a:br>
              <a:rPr lang="en-US" dirty="0"/>
            </a:br>
            <a:r>
              <a:rPr lang="en-US" sz="3600" cap="none" dirty="0"/>
              <a:t>Session 4: Intro to Psychology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071" y="2550092"/>
            <a:ext cx="5075858" cy="878908"/>
          </a:xfrm>
        </p:spPr>
        <p:txBody>
          <a:bodyPr/>
          <a:lstStyle/>
          <a:p>
            <a:r>
              <a:rPr lang="en-US" sz="1800" dirty="0"/>
              <a:t>Lillian Liao Culver Academies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Cognitive psychology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8BBD11D-E679-FFD1-4E27-B7204C1D15CB}"/>
              </a:ext>
            </a:extLst>
          </p:cNvPr>
          <p:cNvSpPr txBox="1">
            <a:spLocks/>
          </p:cNvSpPr>
          <p:nvPr/>
        </p:nvSpPr>
        <p:spPr>
          <a:xfrm>
            <a:off x="760476" y="1670179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/>
              <a:t>Focuses on mental processes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It emphasizes the role of cognition, or mental activities and processes, in understanding human behavior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Criticize Behaviorism as it focuses only on behavior and neglected to explain cognition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Studies internal mental processes:</a:t>
            </a:r>
          </a:p>
          <a:p>
            <a:pPr marL="0" indent="0">
              <a:buNone/>
            </a:pPr>
            <a:r>
              <a:rPr lang="en-US" sz="1800" dirty="0"/>
              <a:t>	perception</a:t>
            </a:r>
          </a:p>
          <a:p>
            <a:pPr marL="0" indent="0">
              <a:buNone/>
            </a:pPr>
            <a:r>
              <a:rPr lang="en-US" sz="1800" dirty="0"/>
              <a:t>	thinking</a:t>
            </a:r>
          </a:p>
          <a:p>
            <a:pPr marL="0" indent="0">
              <a:buNone/>
            </a:pPr>
            <a:r>
              <a:rPr lang="en-US" sz="1800" dirty="0"/>
              <a:t>	memory</a:t>
            </a:r>
          </a:p>
          <a:p>
            <a:pPr marL="0" indent="0">
              <a:buNone/>
            </a:pPr>
            <a:r>
              <a:rPr lang="en-US" sz="1800" dirty="0"/>
              <a:t>	attention</a:t>
            </a:r>
          </a:p>
          <a:p>
            <a:pPr marL="0" indent="0">
              <a:buNone/>
            </a:pPr>
            <a:r>
              <a:rPr lang="en-US" sz="1800" dirty="0"/>
              <a:t>	language</a:t>
            </a:r>
          </a:p>
          <a:p>
            <a:pPr marL="0" indent="0">
              <a:buNone/>
            </a:pPr>
            <a:r>
              <a:rPr lang="en-US" sz="1800" dirty="0"/>
              <a:t>	problem-solving</a:t>
            </a:r>
          </a:p>
          <a:p>
            <a:pPr marL="0" indent="0">
              <a:buNone/>
            </a:pPr>
            <a:r>
              <a:rPr lang="en-US" sz="1800" dirty="0"/>
              <a:t>	learning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6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4BA9-C353-D540-0A5E-CC3E2CD0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049305"/>
            <a:ext cx="6766560" cy="768096"/>
          </a:xfrm>
        </p:spPr>
        <p:txBody>
          <a:bodyPr/>
          <a:lstStyle/>
          <a:p>
            <a:r>
              <a:rPr lang="en-US" dirty="0"/>
              <a:t>Perception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2778-CDFF-6742-86D5-DC790F2B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7" y="1945096"/>
            <a:ext cx="7274365" cy="4430651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includes the five senses: _____________________</a:t>
            </a: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We perceive our environment using each of these, often simultaneously (___________)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 Different types of perception in psychology: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Person perception</a:t>
            </a:r>
            <a:r>
              <a:rPr lang="en-US" sz="2000" dirty="0"/>
              <a:t>: _______________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Social perception</a:t>
            </a:r>
            <a:r>
              <a:rPr lang="en-US" sz="2000" dirty="0"/>
              <a:t>: ________________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Selective perception</a:t>
            </a:r>
            <a:r>
              <a:rPr lang="en-US" sz="2000" dirty="0"/>
              <a:t>: _________________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110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DC4A-8DA3-E515-AA13-27F8D8B7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336" y="1198491"/>
            <a:ext cx="4169664" cy="667512"/>
          </a:xfrm>
        </p:spPr>
        <p:txBody>
          <a:bodyPr/>
          <a:lstStyle/>
          <a:p>
            <a:r>
              <a:rPr lang="en-US" dirty="0"/>
              <a:t>Thinking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AA727-23BF-B9CA-DCC2-6E345B31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6" y="2546208"/>
            <a:ext cx="4169664" cy="217627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2400" b="1" dirty="0"/>
              <a:t>Perception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Thinking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rgbClr val="C00000"/>
                </a:solidFill>
              </a:rPr>
              <a:t>Memory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Attention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Language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problem-solving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3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cell&#10;&#10;Description automatically generated">
            <a:extLst>
              <a:ext uri="{FF2B5EF4-FFF2-40B4-BE49-F238E27FC236}">
                <a16:creationId xmlns:a16="http://schemas.microsoft.com/office/drawing/2014/main" id="{E5C3AC30-F02A-814A-3556-EFCFB16AC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82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9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The 2 Nervous systems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5A23F1-533A-A2B8-1343-AF6AD5477EE3}"/>
              </a:ext>
            </a:extLst>
          </p:cNvPr>
          <p:cNvSpPr txBox="1">
            <a:spLocks/>
          </p:cNvSpPr>
          <p:nvPr/>
        </p:nvSpPr>
        <p:spPr>
          <a:xfrm>
            <a:off x="551146" y="2008381"/>
            <a:ext cx="5010410" cy="4430651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The CNS (Central Nervous System):</a:t>
            </a:r>
            <a:r>
              <a:rPr lang="en-US" sz="2000" dirty="0">
                <a:solidFill>
                  <a:srgbClr val="202C8F"/>
                </a:solidFill>
              </a:rPr>
              <a:t> includes the brain and the spinal cord</a:t>
            </a:r>
          </a:p>
          <a:p>
            <a:pPr marL="0" indent="0">
              <a:buNone/>
            </a:pPr>
            <a:endParaRPr lang="en-US" sz="2000" dirty="0">
              <a:solidFill>
                <a:srgbClr val="202C8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The PNS (Peripheral Nervous System): </a:t>
            </a:r>
            <a:r>
              <a:rPr lang="en-US" sz="2000" dirty="0">
                <a:solidFill>
                  <a:srgbClr val="202C8F"/>
                </a:solidFill>
              </a:rPr>
              <a:t>includes all the nerves that branch out from the brain and the spinal cord and extend to parts of the body including muscles and organs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81A80-3F91-03C9-F8C2-54A998BD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45" y="2008381"/>
            <a:ext cx="4778418" cy="41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4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Neurons (Nerve Cells)</a:t>
            </a:r>
          </a:p>
        </p:txBody>
      </p:sp>
      <p:pic>
        <p:nvPicPr>
          <p:cNvPr id="5" name="Picture 4" descr="A diagram of a neuron&#10;&#10;Description automatically generated">
            <a:extLst>
              <a:ext uri="{FF2B5EF4-FFF2-40B4-BE49-F238E27FC236}">
                <a16:creationId xmlns:a16="http://schemas.microsoft.com/office/drawing/2014/main" id="{BBE93448-B94C-5F5F-1A6A-F41D7974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74" y="1670179"/>
            <a:ext cx="7617651" cy="50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8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Neurons</a:t>
            </a:r>
          </a:p>
        </p:txBody>
      </p:sp>
      <p:pic>
        <p:nvPicPr>
          <p:cNvPr id="3" name="Picture 2" descr="A diagram of a neuron&#10;&#10;Description automatically generated">
            <a:extLst>
              <a:ext uri="{FF2B5EF4-FFF2-40B4-BE49-F238E27FC236}">
                <a16:creationId xmlns:a16="http://schemas.microsoft.com/office/drawing/2014/main" id="{BF5E9BC6-3593-C02A-D5F7-FCE47EFEA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9"/>
          <a:stretch/>
        </p:blipFill>
        <p:spPr>
          <a:xfrm>
            <a:off x="2209800" y="3429000"/>
            <a:ext cx="7772400" cy="33664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64DDBC-40FF-6B2E-721B-E87B3E279E53}"/>
              </a:ext>
            </a:extLst>
          </p:cNvPr>
          <p:cNvSpPr txBox="1">
            <a:spLocks/>
          </p:cNvSpPr>
          <p:nvPr/>
        </p:nvSpPr>
        <p:spPr>
          <a:xfrm>
            <a:off x="905130" y="1670179"/>
            <a:ext cx="10831758" cy="4430651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Soma</a:t>
            </a:r>
            <a:r>
              <a:rPr lang="en-US" sz="2000" dirty="0"/>
              <a:t>: cell body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Dendrite</a:t>
            </a:r>
            <a:r>
              <a:rPr lang="en-US" sz="2000" dirty="0"/>
              <a:t>: tree-like structures that receive signals from other neurons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Axon</a:t>
            </a:r>
            <a:r>
              <a:rPr lang="en-US" sz="2000" dirty="0"/>
              <a:t>: a nerve fiber conducting electrical impulses away from the soma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 </a:t>
            </a:r>
            <a:r>
              <a:rPr lang="en-US" sz="2000" b="1" dirty="0">
                <a:solidFill>
                  <a:srgbClr val="C00000"/>
                </a:solidFill>
              </a:rPr>
              <a:t>Myelin Sheath</a:t>
            </a:r>
            <a:r>
              <a:rPr lang="en-US" sz="2000" dirty="0"/>
              <a:t>: a protective layer that forms around the axon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42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How signals are passed</a:t>
            </a:r>
          </a:p>
        </p:txBody>
      </p:sp>
      <p:pic>
        <p:nvPicPr>
          <p:cNvPr id="3" name="Picture 2" descr="A diagram of synapses and synapses&#10;&#10;Description automatically generated">
            <a:extLst>
              <a:ext uri="{FF2B5EF4-FFF2-40B4-BE49-F238E27FC236}">
                <a16:creationId xmlns:a16="http://schemas.microsoft.com/office/drawing/2014/main" id="{500EBCED-E90B-A085-6EE1-F236DF2A5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92" y="3842070"/>
            <a:ext cx="7118020" cy="26915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34ED7-4789-7844-30E5-7DC70F44F914}"/>
              </a:ext>
            </a:extLst>
          </p:cNvPr>
          <p:cNvSpPr txBox="1"/>
          <p:nvPr/>
        </p:nvSpPr>
        <p:spPr>
          <a:xfrm>
            <a:off x="944670" y="1670179"/>
            <a:ext cx="103026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02C8F"/>
                </a:solidFill>
              </a:rPr>
              <a:t>The electrical signal needs to cross the synaptic gap. This is done using chemicals that diffuse across the gap between the two neurons. These chemicals are called </a:t>
            </a:r>
            <a:r>
              <a:rPr lang="en-US" sz="2000" b="1" dirty="0">
                <a:solidFill>
                  <a:srgbClr val="202C8F"/>
                </a:solidFill>
              </a:rPr>
              <a:t>neurotransmitters</a:t>
            </a:r>
            <a:endParaRPr lang="en-US" sz="2000" dirty="0">
              <a:solidFill>
                <a:srgbClr val="202C8F"/>
              </a:solidFill>
            </a:endParaRPr>
          </a:p>
          <a:p>
            <a:endParaRPr lang="en-US" sz="2000" dirty="0">
              <a:solidFill>
                <a:srgbClr val="202C8F"/>
              </a:solidFill>
            </a:endParaRPr>
          </a:p>
          <a:p>
            <a:r>
              <a:rPr lang="en-US" sz="2000" dirty="0">
                <a:solidFill>
                  <a:srgbClr val="202C8F"/>
                </a:solidFill>
              </a:rPr>
              <a:t>These neurotransmitters diffuse across the synaptic gap and bind to receptor sites on the post-synaptic neuron. This will then trigger an electrical impulse in the adjacent cell</a:t>
            </a:r>
          </a:p>
        </p:txBody>
      </p:sp>
    </p:spTree>
    <p:extLst>
      <p:ext uri="{BB962C8B-B14F-4D97-AF65-F5344CB8AC3E}">
        <p14:creationId xmlns:p14="http://schemas.microsoft.com/office/powerpoint/2010/main" val="297319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Neurotransmitters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4ED7-4789-7844-30E5-7DC70F44F914}"/>
              </a:ext>
            </a:extLst>
          </p:cNvPr>
          <p:cNvSpPr txBox="1"/>
          <p:nvPr/>
        </p:nvSpPr>
        <p:spPr>
          <a:xfrm>
            <a:off x="1283917" y="1895647"/>
            <a:ext cx="98141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>
                <a:solidFill>
                  <a:srgbClr val="202C8F"/>
                </a:solidFill>
              </a:rPr>
              <a:t>Chemical messengers that carry signals between neurons and target cells throughout the body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rgbClr val="202C8F"/>
                </a:solidFill>
              </a:rPr>
              <a:t>Some common neurotransmitters in the brain and body include serotonin, dopamine, and endorphins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5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34ED7-4789-7844-30E5-7DC70F44F914}"/>
              </a:ext>
            </a:extLst>
          </p:cNvPr>
          <p:cNvSpPr txBox="1"/>
          <p:nvPr/>
        </p:nvSpPr>
        <p:spPr>
          <a:xfrm>
            <a:off x="883367" y="505122"/>
            <a:ext cx="104252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</a:rPr>
              <a:t>Dopamine: 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rgbClr val="202C8F"/>
                </a:solidFill>
              </a:rPr>
              <a:t>known as the feel-good neurotransmitter, dopamine is involved in reward, motivation, and additions. This chemical messenger also plays an important role in the coordination of body movements. 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rgbClr val="202C8F"/>
                </a:solidFill>
              </a:rPr>
              <a:t>Parkinson's disease is caused by the loss of dopamine-generating neurons</a:t>
            </a:r>
          </a:p>
          <a:p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</a:rPr>
              <a:t>Endorphins: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rgbClr val="202C8F"/>
                </a:solidFill>
              </a:rPr>
              <a:t>These neurotransmitters inhibit the transmission of pain signals and promote feelings of euphoria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rgbClr val="202C8F"/>
                </a:solidFill>
              </a:rPr>
              <a:t>These chemical messengers are produced naturally by the body in response to pain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</a:rPr>
              <a:t>Serotonin: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rgbClr val="202C8F"/>
                </a:solidFill>
              </a:rPr>
              <a:t>serotonin plays an important role in regulating and modulating mood, sleep, anxiety, sexuality, and appetite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rgbClr val="202C8F"/>
                </a:solidFill>
              </a:rPr>
              <a:t>Selective serotonin reuptake inhibitors (SSRIs) are a type of antidepressant medication commonly prescribed to treat depression, anxiety, panic disorder, and panic attacks. </a:t>
            </a:r>
            <a:endParaRPr lang="en-US" sz="2000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8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0746-0D23-AA4F-AAB1-AFEE0DAC5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336" y="1060704"/>
            <a:ext cx="5197309" cy="667512"/>
          </a:xfrm>
        </p:spPr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7C795-E4DD-E142-81E4-EB7D7EB46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6" y="2059040"/>
            <a:ext cx="4169664" cy="334295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Structuralism</a:t>
            </a:r>
          </a:p>
          <a:p>
            <a:pPr marL="342900" indent="-342900">
              <a:buFontTx/>
              <a:buChar char="-"/>
            </a:pPr>
            <a:r>
              <a:rPr lang="en-US" dirty="0"/>
              <a:t>Functionalism</a:t>
            </a:r>
          </a:p>
          <a:p>
            <a:pPr marL="342900" indent="-342900">
              <a:buFontTx/>
              <a:buChar char="-"/>
            </a:pPr>
            <a:r>
              <a:rPr lang="en-US" dirty="0"/>
              <a:t>Gestalt Psychology Psychoanalysis</a:t>
            </a:r>
          </a:p>
          <a:p>
            <a:pPr marL="342900" indent="-342900">
              <a:buFontTx/>
              <a:buChar char="-"/>
            </a:pPr>
            <a:r>
              <a:rPr lang="en-US" dirty="0"/>
              <a:t>Behaviorism  </a:t>
            </a:r>
          </a:p>
          <a:p>
            <a:pPr marL="342900" indent="-342900">
              <a:buFontTx/>
              <a:buChar char="-"/>
            </a:pPr>
            <a:r>
              <a:rPr lang="en-US" dirty="0"/>
              <a:t>Humanistic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Cognitivism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20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4ED7-4789-7844-30E5-7DC70F44F914}"/>
              </a:ext>
            </a:extLst>
          </p:cNvPr>
          <p:cNvSpPr txBox="1"/>
          <p:nvPr/>
        </p:nvSpPr>
        <p:spPr>
          <a:xfrm>
            <a:off x="938408" y="1845543"/>
            <a:ext cx="103151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02C8F"/>
                </a:solidFill>
              </a:rPr>
              <a:t>Refers to the psychological processes of acquiring, storing, retaining, and later retrieving information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02C8F"/>
                </a:solidFill>
              </a:rPr>
              <a:t>Researchers believed that memories form due to changes in brain neurons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02C8F"/>
                </a:solidFill>
              </a:rPr>
              <a:t>Memories are created through the connections that exist between these neurons, strengthening these connections helps commit information to memory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02C8F"/>
                </a:solidFill>
              </a:rPr>
              <a:t>This is why reviewing and rehearsing information improves the ability to remember it. Practice strengthens the connections between the synapses that store that memory.</a:t>
            </a:r>
          </a:p>
        </p:txBody>
      </p:sp>
    </p:spTree>
    <p:extLst>
      <p:ext uri="{BB962C8B-B14F-4D97-AF65-F5344CB8AC3E}">
        <p14:creationId xmlns:p14="http://schemas.microsoft.com/office/powerpoint/2010/main" val="428529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Types of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4ED7-4789-7844-30E5-7DC70F44F914}"/>
              </a:ext>
            </a:extLst>
          </p:cNvPr>
          <p:cNvSpPr txBox="1"/>
          <p:nvPr/>
        </p:nvSpPr>
        <p:spPr>
          <a:xfrm>
            <a:off x="938408" y="1845543"/>
            <a:ext cx="10315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</a:rPr>
              <a:t>Sensory Memory</a:t>
            </a:r>
            <a:r>
              <a:rPr lang="zh-CN" altLang="en-US" sz="2200" b="1" dirty="0">
                <a:solidFill>
                  <a:srgbClr val="C00000"/>
                </a:solidFill>
              </a:rPr>
              <a:t>：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the earliest stage of memory</a:t>
            </a: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During this stage, sensory information from the environment is stored for a very brief period</a:t>
            </a:r>
            <a:r>
              <a:rPr lang="zh-CN" altLang="en-US" sz="2200" dirty="0">
                <a:solidFill>
                  <a:srgbClr val="202C8F"/>
                </a:solidFill>
              </a:rPr>
              <a:t> </a:t>
            </a:r>
            <a:endParaRPr lang="en-US" altLang="zh-CN" sz="2200" dirty="0">
              <a:solidFill>
                <a:srgbClr val="202C8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Generally, for no longer than 0.5</a:t>
            </a:r>
            <a:r>
              <a:rPr lang="zh-CN" altLang="en-US" sz="2200" dirty="0">
                <a:solidFill>
                  <a:srgbClr val="202C8F"/>
                </a:solidFill>
              </a:rPr>
              <a:t> </a:t>
            </a:r>
            <a:r>
              <a:rPr lang="en-US" altLang="zh-CN" sz="2200" dirty="0">
                <a:solidFill>
                  <a:srgbClr val="202C8F"/>
                </a:solidFill>
              </a:rPr>
              <a:t>second for visual information and 3 or 4 seconds for auditory information.</a:t>
            </a:r>
          </a:p>
          <a:p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endParaRPr lang="en-US" sz="2200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0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Types of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4ED7-4789-7844-30E5-7DC70F44F914}"/>
              </a:ext>
            </a:extLst>
          </p:cNvPr>
          <p:cNvSpPr txBox="1"/>
          <p:nvPr/>
        </p:nvSpPr>
        <p:spPr>
          <a:xfrm>
            <a:off x="938408" y="1845543"/>
            <a:ext cx="103151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</a:rPr>
              <a:t>Short-Term Memory</a:t>
            </a: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Also known as active memory. It is the information we are currently aware of or thinking about</a:t>
            </a: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In Freudian psychology, this memory would be referred to as the conscious mind</a:t>
            </a: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Most of the information stored in active memory will be kept for approximately 20 to 30 seconds (this capacity can be stretched through strategy and practice)</a:t>
            </a: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While short-term memory can be forgotten fast, it can be turned into long-term memory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endParaRPr lang="en-US" sz="2200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Types of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4ED7-4789-7844-30E5-7DC70F44F914}"/>
              </a:ext>
            </a:extLst>
          </p:cNvPr>
          <p:cNvSpPr txBox="1"/>
          <p:nvPr/>
        </p:nvSpPr>
        <p:spPr>
          <a:xfrm>
            <a:off x="938408" y="1845543"/>
            <a:ext cx="103151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</a:rPr>
              <a:t>Long-Term Memory </a:t>
            </a: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refers to the continuing storage of information</a:t>
            </a: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In Freudian psychology, this memory would be referred to as the unconscious </a:t>
            </a: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This information is largely outside of our awareness but can be called into working memory to be used when needed</a:t>
            </a:r>
          </a:p>
          <a:p>
            <a:pPr marL="342900" indent="-342900">
              <a:buFontTx/>
              <a:buChar char="-"/>
            </a:pPr>
            <a:r>
              <a:rPr lang="en-US" altLang="zh-CN" sz="2200" dirty="0">
                <a:solidFill>
                  <a:srgbClr val="202C8F"/>
                </a:solidFill>
              </a:rPr>
              <a:t>Some memories are easy to recall, while others are much more difficult to access</a:t>
            </a:r>
          </a:p>
          <a:p>
            <a:pPr marL="342900" indent="-342900">
              <a:buFontTx/>
              <a:buChar char="-"/>
            </a:pPr>
            <a:r>
              <a:rPr lang="en-US" altLang="zh-CN" sz="2200" b="1" dirty="0">
                <a:solidFill>
                  <a:srgbClr val="202C8F"/>
                </a:solidFill>
              </a:rPr>
              <a:t>Implicit</a:t>
            </a:r>
            <a:r>
              <a:rPr lang="en-US" altLang="zh-CN" sz="2200" dirty="0">
                <a:solidFill>
                  <a:srgbClr val="202C8F"/>
                </a:solidFill>
              </a:rPr>
              <a:t> </a:t>
            </a:r>
            <a:r>
              <a:rPr lang="en-US" altLang="zh-CN" sz="2200" b="1" dirty="0">
                <a:solidFill>
                  <a:srgbClr val="202C8F"/>
                </a:solidFill>
              </a:rPr>
              <a:t>memory</a:t>
            </a:r>
            <a:r>
              <a:rPr lang="en-US" altLang="zh-CN" sz="2200" dirty="0">
                <a:solidFill>
                  <a:srgbClr val="202C8F"/>
                </a:solidFill>
              </a:rPr>
              <a:t> &amp; </a:t>
            </a:r>
            <a:r>
              <a:rPr lang="en-US" altLang="zh-CN" sz="2200" b="1" dirty="0">
                <a:solidFill>
                  <a:srgbClr val="202C8F"/>
                </a:solidFill>
              </a:rPr>
              <a:t>Explicit</a:t>
            </a:r>
            <a:r>
              <a:rPr lang="en-US" altLang="zh-CN" sz="2200" dirty="0">
                <a:solidFill>
                  <a:srgbClr val="202C8F"/>
                </a:solidFill>
              </a:rPr>
              <a:t> </a:t>
            </a:r>
            <a:r>
              <a:rPr lang="en-US" altLang="zh-CN" sz="2200" b="1" dirty="0">
                <a:solidFill>
                  <a:srgbClr val="202C8F"/>
                </a:solidFill>
              </a:rPr>
              <a:t>memory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endParaRPr lang="en-US" sz="2200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47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Implicit &amp; Explicit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4ED7-4789-7844-30E5-7DC70F44F914}"/>
              </a:ext>
            </a:extLst>
          </p:cNvPr>
          <p:cNvSpPr txBox="1"/>
          <p:nvPr/>
        </p:nvSpPr>
        <p:spPr>
          <a:xfrm>
            <a:off x="938408" y="1845543"/>
            <a:ext cx="10315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>
                <a:solidFill>
                  <a:srgbClr val="202C8F"/>
                </a:solidFill>
              </a:rPr>
              <a:t>Types of long-term memory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endParaRPr lang="en-US" sz="2200" dirty="0">
              <a:solidFill>
                <a:srgbClr val="202C8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A0F34-3E9A-BBB1-DCD7-4D537A66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23" y="2355876"/>
            <a:ext cx="6230916" cy="41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08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Implicit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4ED7-4789-7844-30E5-7DC70F44F914}"/>
              </a:ext>
            </a:extLst>
          </p:cNvPr>
          <p:cNvSpPr txBox="1"/>
          <p:nvPr/>
        </p:nvSpPr>
        <p:spPr>
          <a:xfrm>
            <a:off x="938408" y="1845543"/>
            <a:ext cx="103151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02C8F"/>
                </a:solidFill>
              </a:rPr>
              <a:t>Information that people don't purposely try to remember, sometimes referred to as unconscious memory or automatic memory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02C8F"/>
                </a:solidFill>
              </a:rPr>
              <a:t>This kind of memory is both unconscious and unintentional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02C8F"/>
                </a:solidFill>
              </a:rPr>
              <a:t>Implicit memories are often procedural and focused on the step-by-step processes that must be performed, such as walking or running.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r>
              <a:rPr lang="en-US" sz="2200" dirty="0">
                <a:solidFill>
                  <a:srgbClr val="202C8F"/>
                </a:solidFill>
              </a:rPr>
              <a:t>e.g., singing a familiar song, typing on your computer keyboard, and brushing your teeth. Riding a bike is another example. Even after going years without riding one, most people can hop on a bike and ride it effortlessly.</a:t>
            </a:r>
          </a:p>
          <a:p>
            <a:endParaRPr lang="en-US" sz="2200" dirty="0">
              <a:solidFill>
                <a:srgbClr val="202C8F"/>
              </a:solidFill>
            </a:endParaRPr>
          </a:p>
          <a:p>
            <a:r>
              <a:rPr lang="en-US" sz="2200" dirty="0">
                <a:solidFill>
                  <a:srgbClr val="202C8F"/>
                </a:solidFill>
              </a:rPr>
              <a:t>Classical Conditioning is also an example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endParaRPr lang="en-US" sz="2200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5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Explicit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4ED7-4789-7844-30E5-7DC70F44F914}"/>
              </a:ext>
            </a:extLst>
          </p:cNvPr>
          <p:cNvSpPr txBox="1"/>
          <p:nvPr/>
        </p:nvSpPr>
        <p:spPr>
          <a:xfrm>
            <a:off x="938408" y="1845543"/>
            <a:ext cx="103151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02C8F"/>
                </a:solidFill>
              </a:rPr>
              <a:t>When you're trying to intentionally remember something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02C8F"/>
                </a:solidFill>
              </a:rPr>
              <a:t>Also known as declarative memory since you can consciously recall and explain the information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rgbClr val="202C8F"/>
              </a:solidFill>
            </a:endParaRPr>
          </a:p>
          <a:p>
            <a:r>
              <a:rPr lang="en-US" sz="2200" dirty="0">
                <a:solidFill>
                  <a:srgbClr val="202C8F"/>
                </a:solidFill>
              </a:rPr>
              <a:t>e.g., like a formula for your math class or a friend’s phone number</a:t>
            </a:r>
          </a:p>
          <a:p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02C8F"/>
                </a:solidFill>
              </a:rPr>
              <a:t>Two types of Explicit Memory:</a:t>
            </a:r>
          </a:p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rgbClr val="C00000"/>
                </a:solidFill>
              </a:rPr>
              <a:t>Episodic memory</a:t>
            </a:r>
            <a:r>
              <a:rPr lang="en-US" sz="2200" dirty="0">
                <a:solidFill>
                  <a:srgbClr val="202C8F"/>
                </a:solidFill>
              </a:rPr>
              <a:t>: These are your long-term memories of specific events, such as what you did yesterday or your high school graduation</a:t>
            </a:r>
          </a:p>
          <a:p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rgbClr val="C00000"/>
                </a:solidFill>
              </a:rPr>
              <a:t>Semantic memory</a:t>
            </a:r>
            <a:r>
              <a:rPr lang="en-US" sz="2200" dirty="0">
                <a:solidFill>
                  <a:srgbClr val="202C8F"/>
                </a:solidFill>
              </a:rPr>
              <a:t>: These are memories of facts, concepts, names, and other general knowledge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endParaRPr lang="en-US" sz="2200" dirty="0">
              <a:solidFill>
                <a:srgbClr val="202C8F"/>
              </a:solidFill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202C8F"/>
              </a:solidFill>
            </a:endParaRPr>
          </a:p>
          <a:p>
            <a:endParaRPr lang="en-US" sz="2200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1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 fontScale="90000"/>
          </a:bodyPr>
          <a:lstStyle/>
          <a:p>
            <a:r>
              <a:rPr lang="en-US" dirty="0"/>
              <a:t>Gestalt Psychology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710632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Looks at the human mind and behavior as a whole</a:t>
            </a:r>
          </a:p>
          <a:p>
            <a:pPr>
              <a:buFontTx/>
              <a:buChar char="-"/>
            </a:pPr>
            <a:r>
              <a:rPr lang="en-US" sz="2400" dirty="0"/>
              <a:t>Suggests that we do not simply focus on every small component</a:t>
            </a:r>
          </a:p>
          <a:p>
            <a:pPr>
              <a:buFontTx/>
              <a:buChar char="-"/>
            </a:pPr>
            <a:r>
              <a:rPr lang="en-US" sz="2400" dirty="0"/>
              <a:t>A core belief: ________(the whole is greater than the sum of its parts)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52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Psychoanalysis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Method of treating mental disorders</a:t>
            </a:r>
          </a:p>
          <a:p>
            <a:pPr>
              <a:buFontTx/>
              <a:buChar char="-"/>
            </a:pPr>
            <a:r>
              <a:rPr lang="en-US" sz="2400" dirty="0"/>
              <a:t>Emphasize how </a:t>
            </a:r>
            <a:r>
              <a:rPr lang="en-US" sz="2400" b="1" dirty="0"/>
              <a:t>________ </a:t>
            </a:r>
            <a:r>
              <a:rPr lang="en-US" sz="2400" dirty="0"/>
              <a:t>influence influence behavior and personality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53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Psychoanalysis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800" dirty="0"/>
              <a:t>Freud’s structure of personality: the _____, ______, and ________</a:t>
            </a:r>
          </a:p>
          <a:p>
            <a:pPr>
              <a:buFontTx/>
              <a:buChar char="-"/>
            </a:pPr>
            <a:r>
              <a:rPr lang="en-US" sz="1800" dirty="0"/>
              <a:t>The </a:t>
            </a:r>
            <a:r>
              <a:rPr lang="en-US" sz="1800" b="1" dirty="0"/>
              <a:t>_____</a:t>
            </a:r>
          </a:p>
          <a:p>
            <a:pPr marL="0" indent="0">
              <a:buNone/>
            </a:pPr>
            <a:r>
              <a:rPr lang="en-US" sz="1800" dirty="0"/>
              <a:t>	- the unconscious, </a:t>
            </a:r>
          </a:p>
          <a:p>
            <a:pPr marL="0" indent="0">
              <a:buNone/>
            </a:pPr>
            <a:r>
              <a:rPr lang="en-US" sz="1800" dirty="0"/>
              <a:t>	- holds primitive desires and urges. </a:t>
            </a:r>
          </a:p>
          <a:p>
            <a:pPr marL="0" indent="0">
              <a:buNone/>
            </a:pPr>
            <a:r>
              <a:rPr lang="en-US" sz="1800" dirty="0"/>
              <a:t>	- isn’t rational or accessible, it is instinctual</a:t>
            </a:r>
          </a:p>
          <a:p>
            <a:pPr>
              <a:buFontTx/>
              <a:buChar char="-"/>
            </a:pPr>
            <a:r>
              <a:rPr lang="en-US" sz="1800" dirty="0"/>
              <a:t>The </a:t>
            </a:r>
            <a:r>
              <a:rPr lang="en-US" sz="1800" b="1" dirty="0"/>
              <a:t>______</a:t>
            </a:r>
          </a:p>
          <a:p>
            <a:pPr marL="0" indent="0">
              <a:buNone/>
            </a:pPr>
            <a:r>
              <a:rPr lang="en-US" sz="1800" dirty="0"/>
              <a:t>	- embodies a person’s higher moral code</a:t>
            </a:r>
          </a:p>
          <a:p>
            <a:pPr marL="0" indent="0">
              <a:buNone/>
            </a:pPr>
            <a:r>
              <a:rPr lang="en-US" sz="1800" dirty="0"/>
              <a:t>	- responsible for self-control, decision-making, and sacrifice</a:t>
            </a:r>
          </a:p>
          <a:p>
            <a:pPr marL="0" indent="0">
              <a:buNone/>
            </a:pPr>
            <a:r>
              <a:rPr lang="en-US" sz="1800" dirty="0"/>
              <a:t>	(abilities that allow an individual to live well with others in society)</a:t>
            </a:r>
          </a:p>
          <a:p>
            <a:pPr marL="0" indent="0">
              <a:buNone/>
            </a:pPr>
            <a:r>
              <a:rPr lang="en-US" sz="1800" dirty="0"/>
              <a:t>	- conflicts with the impulsive id</a:t>
            </a:r>
          </a:p>
          <a:p>
            <a:pPr>
              <a:buFontTx/>
              <a:buChar char="-"/>
            </a:pPr>
            <a:r>
              <a:rPr lang="en-US" sz="1800" dirty="0"/>
              <a:t>The </a:t>
            </a:r>
            <a:r>
              <a:rPr lang="en-US" sz="1800" b="1" dirty="0"/>
              <a:t>______</a:t>
            </a:r>
          </a:p>
          <a:p>
            <a:pPr marL="0" indent="0">
              <a:buNone/>
            </a:pPr>
            <a:r>
              <a:rPr lang="en-US" sz="1800" dirty="0"/>
              <a:t>	- represents the self </a:t>
            </a:r>
          </a:p>
          <a:p>
            <a:pPr marL="0" indent="0">
              <a:buNone/>
            </a:pPr>
            <a:r>
              <a:rPr lang="en-US" sz="1800" dirty="0"/>
              <a:t>	- balances and resolves conflicts between two competing forces</a:t>
            </a:r>
          </a:p>
          <a:p>
            <a:pPr marL="0" indent="0">
              <a:buNone/>
            </a:pPr>
            <a:r>
              <a:rPr lang="en-US" sz="1800" dirty="0"/>
              <a:t>	- tasks of reality: perception, cognition, and executive actions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24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Behaviorism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Seek to explain human behavior</a:t>
            </a:r>
          </a:p>
          <a:p>
            <a:pPr>
              <a:buFontTx/>
              <a:buChar char="-"/>
            </a:pPr>
            <a:r>
              <a:rPr lang="en-US" sz="2400" dirty="0"/>
              <a:t>Believes that human behavior is shaped by the ________</a:t>
            </a:r>
          </a:p>
          <a:p>
            <a:pPr>
              <a:buFontTx/>
              <a:buChar char="-"/>
            </a:pPr>
            <a:r>
              <a:rPr lang="en-US" sz="2400" dirty="0"/>
              <a:t>Doesn’t focus on internal thoughts, instead focuses on behavioral outputs</a:t>
            </a:r>
          </a:p>
          <a:p>
            <a:pPr>
              <a:buFontTx/>
              <a:buChar char="-"/>
            </a:pPr>
            <a:r>
              <a:rPr lang="en-US" sz="2400" dirty="0"/>
              <a:t>Emphasizes ________ and response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behavioral therapy techniques are used to help with developing new skills, connecting the steps required to complete a task, and rewarding desired behavior,</a:t>
            </a:r>
          </a:p>
          <a:p>
            <a:pPr>
              <a:buFontTx/>
              <a:buChar char="-"/>
            </a:pPr>
            <a:r>
              <a:rPr lang="en-US" sz="2400" dirty="0"/>
              <a:t>Laid the groundwork for understanding how we learn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14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Classical Conditioning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b="1" dirty="0"/>
              <a:t>_________</a:t>
            </a:r>
            <a:r>
              <a:rPr lang="en-US" sz="2400" dirty="0"/>
              <a:t>: A stimulus that does not initially elicit a response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b="1" dirty="0"/>
              <a:t>____________-</a:t>
            </a:r>
            <a:r>
              <a:rPr lang="en-US" sz="2400" dirty="0"/>
              <a:t>: A stimulus that causes a reflexive response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b="1" dirty="0"/>
              <a:t>__________</a:t>
            </a:r>
            <a:r>
              <a:rPr lang="en-US" sz="2400" dirty="0"/>
              <a:t>: A natural reaction to a given stimulus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b="1" dirty="0"/>
              <a:t>____________</a:t>
            </a:r>
            <a:r>
              <a:rPr lang="en-US" sz="2400" dirty="0"/>
              <a:t>: A stimulus that causes a response after repeatedly being paired with an unconditioned stimulus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b="1" dirty="0"/>
              <a:t>______________</a:t>
            </a:r>
            <a:r>
              <a:rPr lang="en-US" sz="2400" dirty="0"/>
              <a:t>: The response caused by the conditioned stimulus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31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902083"/>
            <a:ext cx="10671048" cy="768096"/>
          </a:xfrm>
        </p:spPr>
        <p:txBody>
          <a:bodyPr/>
          <a:lstStyle/>
          <a:p>
            <a:r>
              <a:rPr lang="en-US" dirty="0"/>
              <a:t>Humanistic</a:t>
            </a:r>
            <a:r>
              <a:rPr lang="zh-CN" altLang="en-US" dirty="0"/>
              <a:t> </a:t>
            </a:r>
            <a:r>
              <a:rPr lang="en-US" altLang="zh-CN" dirty="0"/>
              <a:t>Psychology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88F681F-1183-F834-F49C-C474094247CB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/>
              <a:t>Criticism of Freudian psychology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Behaviorism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- believes that it has a dark, pessimistic view on human nature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Founded by Abraham Maslow and Carl Rogers. </a:t>
            </a:r>
          </a:p>
          <a:p>
            <a:pPr>
              <a:buFontTx/>
              <a:buChar char="-"/>
            </a:pPr>
            <a:r>
              <a:rPr lang="en-US" sz="2400" dirty="0"/>
              <a:t>believes that humans have great </a:t>
            </a:r>
            <a:r>
              <a:rPr lang="en-US" sz="2400" b="1" dirty="0"/>
              <a:t>potential of_________</a:t>
            </a:r>
          </a:p>
          <a:p>
            <a:pPr>
              <a:buFontTx/>
              <a:buChar char="-"/>
            </a:pPr>
            <a:r>
              <a:rPr lang="en-US" sz="2400" dirty="0"/>
              <a:t>Believes that people are </a:t>
            </a:r>
            <a:r>
              <a:rPr lang="en-US" sz="2400" b="1" dirty="0"/>
              <a:t>innately ______ </a:t>
            </a:r>
            <a:r>
              <a:rPr lang="en-US" sz="2400" dirty="0"/>
              <a:t>and that mental and social problems result from deviations from this natural tendency</a:t>
            </a:r>
          </a:p>
          <a:p>
            <a:pPr>
              <a:buFontTx/>
              <a:buChar char="-"/>
            </a:pPr>
            <a:r>
              <a:rPr lang="en-US" sz="2400" dirty="0"/>
              <a:t>stresses the importance of </a:t>
            </a:r>
            <a:r>
              <a:rPr lang="en-US" sz="2400" b="1" dirty="0"/>
              <a:t>self-________</a:t>
            </a:r>
          </a:p>
          <a:p>
            <a:pPr>
              <a:buFontTx/>
              <a:buChar char="-"/>
            </a:pPr>
            <a:r>
              <a:rPr lang="en-US" sz="2400" dirty="0"/>
              <a:t>Therapists should encourage this through nonjudgmental support 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69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26C2-1115-2D1C-ACB9-5728BA46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9" y="2483389"/>
            <a:ext cx="10913782" cy="1891221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Positive Psychology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Transpersonal Psychology</a:t>
            </a:r>
          </a:p>
        </p:txBody>
      </p:sp>
    </p:spTree>
    <p:extLst>
      <p:ext uri="{BB962C8B-B14F-4D97-AF65-F5344CB8AC3E}">
        <p14:creationId xmlns:p14="http://schemas.microsoft.com/office/powerpoint/2010/main" val="78223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12868</TotalTime>
  <Words>1257</Words>
  <Application>Microsoft Macintosh PowerPoint</Application>
  <PresentationFormat>Widescreen</PresentationFormat>
  <Paragraphs>210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Sabon Next LT</vt:lpstr>
      <vt:lpstr>Wingdings</vt:lpstr>
      <vt:lpstr>Office Theme</vt:lpstr>
      <vt:lpstr>Psychology and life Session 4: Intro to Psychology</vt:lpstr>
      <vt:lpstr>Perspectives</vt:lpstr>
      <vt:lpstr>Gestalt Psychology </vt:lpstr>
      <vt:lpstr>Psychoanalysis</vt:lpstr>
      <vt:lpstr>Psychoanalysis</vt:lpstr>
      <vt:lpstr>Behaviorism </vt:lpstr>
      <vt:lpstr>Classical Conditioning </vt:lpstr>
      <vt:lpstr>Humanistic Psychology</vt:lpstr>
      <vt:lpstr>Positive Psychology &amp; Transpersonal Psychology</vt:lpstr>
      <vt:lpstr>Cognitive psychology </vt:lpstr>
      <vt:lpstr>Perception </vt:lpstr>
      <vt:lpstr>Thinking Processes</vt:lpstr>
      <vt:lpstr>PowerPoint Presentation</vt:lpstr>
      <vt:lpstr>The 2 Nervous systems</vt:lpstr>
      <vt:lpstr>Neurons (Nerve Cells)</vt:lpstr>
      <vt:lpstr>Neurons</vt:lpstr>
      <vt:lpstr>How signals are passed</vt:lpstr>
      <vt:lpstr>Neurotransmitters</vt:lpstr>
      <vt:lpstr>PowerPoint Presentation</vt:lpstr>
      <vt:lpstr>Memory</vt:lpstr>
      <vt:lpstr>Types of memory</vt:lpstr>
      <vt:lpstr>Types of memory</vt:lpstr>
      <vt:lpstr>Types of memory</vt:lpstr>
      <vt:lpstr>Implicit &amp; Explicit memory</vt:lpstr>
      <vt:lpstr>Implicit memory</vt:lpstr>
      <vt:lpstr>Explicit memory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personal logansport</dc:title>
  <dc:subject/>
  <dc:creator>Lillian L</dc:creator>
  <cp:lastModifiedBy>Lillian L</cp:lastModifiedBy>
  <cp:revision>126</cp:revision>
  <dcterms:created xsi:type="dcterms:W3CDTF">2023-04-13T17:13:42Z</dcterms:created>
  <dcterms:modified xsi:type="dcterms:W3CDTF">2023-07-13T13:28:38Z</dcterms:modified>
</cp:coreProperties>
</file>