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72" r:id="rId3"/>
    <p:sldId id="273" r:id="rId4"/>
    <p:sldId id="274" r:id="rId5"/>
    <p:sldId id="280" r:id="rId6"/>
    <p:sldId id="27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5"/>
    <p:restoredTop sz="96012"/>
  </p:normalViewPr>
  <p:slideViewPr>
    <p:cSldViewPr snapToGrid="0">
      <p:cViewPr varScale="1">
        <p:scale>
          <a:sx n="90" d="100"/>
          <a:sy n="90" d="100"/>
        </p:scale>
        <p:origin x="216"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24A84-3387-D16E-64B0-CA4CBDF9FE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F0D64F-1ABA-8B42-54C5-B7CFFDA3C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58354-9763-C76C-D2DE-B955031046C6}"/>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5" name="Footer Placeholder 4">
            <a:extLst>
              <a:ext uri="{FF2B5EF4-FFF2-40B4-BE49-F238E27FC236}">
                <a16:creationId xmlns:a16="http://schemas.microsoft.com/office/drawing/2014/main" id="{3FAC37A1-3882-06E2-F923-BECEBFD94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A8188F-6A21-67AB-D03F-5A02C1859245}"/>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3579192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DF59F-B516-EF11-083F-8A4BC59A0D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CBF8B4-813D-C572-2795-B13B1773BF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5AEF5-0A02-16C7-A7DF-23E7560DA96C}"/>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5" name="Footer Placeholder 4">
            <a:extLst>
              <a:ext uri="{FF2B5EF4-FFF2-40B4-BE49-F238E27FC236}">
                <a16:creationId xmlns:a16="http://schemas.microsoft.com/office/drawing/2014/main" id="{44C1DA9D-2B8B-7EB6-32EF-D77E1EF33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8F52B-B99A-54A6-326E-607A9ACD50AB}"/>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41451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815D36-44DA-EA03-ED65-7EF0404202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D19CA9-0182-D1AD-E654-A7624792F0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9B2C8-45F7-28BC-B806-BCB4904A7ADC}"/>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5" name="Footer Placeholder 4">
            <a:extLst>
              <a:ext uri="{FF2B5EF4-FFF2-40B4-BE49-F238E27FC236}">
                <a16:creationId xmlns:a16="http://schemas.microsoft.com/office/drawing/2014/main" id="{ED60B04A-4FC6-DE47-679B-82DCEF949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D7861-0C3E-3376-1A64-6FD2F650E501}"/>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256616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1F2B-550F-7B07-26DD-9BDDF866D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7C431B-C820-EB0C-A639-061961FAD9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0E9AD-FF67-584F-D34E-311DD210FA49}"/>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5" name="Footer Placeholder 4">
            <a:extLst>
              <a:ext uri="{FF2B5EF4-FFF2-40B4-BE49-F238E27FC236}">
                <a16:creationId xmlns:a16="http://schemas.microsoft.com/office/drawing/2014/main" id="{86008551-58BE-FF51-677E-C819F8F18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B224D-41F9-41A9-E778-6E79F9E9EFCB}"/>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358546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AAF5-9937-D47B-23AC-AC64C3DFDA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F6898-A57B-2B05-01F0-46248B999D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39E58C-50C6-2DD3-35BC-DEE59FA23E1F}"/>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5" name="Footer Placeholder 4">
            <a:extLst>
              <a:ext uri="{FF2B5EF4-FFF2-40B4-BE49-F238E27FC236}">
                <a16:creationId xmlns:a16="http://schemas.microsoft.com/office/drawing/2014/main" id="{DF860A18-C207-F4CC-6C43-6BD636000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EB13C-58F2-0E1E-A6E6-D5B54B4FCF98}"/>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2508038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2FDF-F659-2951-1DD2-ADF06F8CB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EBD4B-B90D-EDC0-FB0D-EB57EC3D84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732BBF-3C08-F82B-86E2-D4129A81A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733FA7-1F37-D291-2578-A4C9C1067A9E}"/>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6" name="Footer Placeholder 5">
            <a:extLst>
              <a:ext uri="{FF2B5EF4-FFF2-40B4-BE49-F238E27FC236}">
                <a16:creationId xmlns:a16="http://schemas.microsoft.com/office/drawing/2014/main" id="{29B032C9-FF26-6CAF-E31E-7B26A0762A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38F3E-D256-7DFA-E6C3-638AD9E27D0E}"/>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410214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90EE-E57C-95E4-641B-8EB3F59C37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FC9E8-D3F7-44BF-D2C3-15B42DBE0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78751B-FC71-E306-B79C-2BAEDECC86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49E8F7-DA1C-67EC-61D0-01B608A4E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7FCE00-395F-2ED1-1CF6-40C289460D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842C29-2645-2604-2DD2-6EBA57D4A2F1}"/>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8" name="Footer Placeholder 7">
            <a:extLst>
              <a:ext uri="{FF2B5EF4-FFF2-40B4-BE49-F238E27FC236}">
                <a16:creationId xmlns:a16="http://schemas.microsoft.com/office/drawing/2014/main" id="{9701C843-7C99-DEB5-9661-73A7B5B72E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5FEABB-4A87-95C8-BD5E-7DE5F3CC711E}"/>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400557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430D-C334-C419-01D7-B508B71AF9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1E73B4-CBB2-E0D7-DF22-F567770665C6}"/>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4" name="Footer Placeholder 3">
            <a:extLst>
              <a:ext uri="{FF2B5EF4-FFF2-40B4-BE49-F238E27FC236}">
                <a16:creationId xmlns:a16="http://schemas.microsoft.com/office/drawing/2014/main" id="{0D634AB3-1AC1-5AC6-0EC0-B1C60D8F3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84649A-A576-441C-415E-1E9B81F44B61}"/>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327419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1148B-F717-49F8-468A-0B600E3F754F}"/>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3" name="Footer Placeholder 2">
            <a:extLst>
              <a:ext uri="{FF2B5EF4-FFF2-40B4-BE49-F238E27FC236}">
                <a16:creationId xmlns:a16="http://schemas.microsoft.com/office/drawing/2014/main" id="{5DE3D63C-0E4B-7F40-8CFB-2DBCEF18D1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7DCA6-2728-7DC8-13FE-80A8A962375F}"/>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23075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F86C-0175-9A38-37E8-D4E5777C3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3D3147-4932-D2DF-ED7D-6623445EF3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3883D-EF6D-9036-FDB8-3E5D48C38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327E6-B9BD-C93B-D63C-D58DDB7BA737}"/>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6" name="Footer Placeholder 5">
            <a:extLst>
              <a:ext uri="{FF2B5EF4-FFF2-40B4-BE49-F238E27FC236}">
                <a16:creationId xmlns:a16="http://schemas.microsoft.com/office/drawing/2014/main" id="{F4DF417E-962C-0CA1-2C21-59BA6402CB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72433-F681-B95D-505B-24D6AA0F03D5}"/>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2103896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049A-634D-B791-1508-4FB4DBAF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7506F5-705F-F2D5-F08C-D8788DDAA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4A3BAE-DDBC-A1F7-13AC-91234A47C5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D40512-8ECA-1D56-D26D-F0C1E281CC9B}"/>
              </a:ext>
            </a:extLst>
          </p:cNvPr>
          <p:cNvSpPr>
            <a:spLocks noGrp="1"/>
          </p:cNvSpPr>
          <p:nvPr>
            <p:ph type="dt" sz="half" idx="10"/>
          </p:nvPr>
        </p:nvSpPr>
        <p:spPr/>
        <p:txBody>
          <a:bodyPr/>
          <a:lstStyle/>
          <a:p>
            <a:fld id="{CC91A13F-3F0D-1A45-8074-92378C0463F4}" type="datetimeFigureOut">
              <a:rPr lang="en-US" smtClean="0"/>
              <a:t>7/17/23</a:t>
            </a:fld>
            <a:endParaRPr lang="en-US"/>
          </a:p>
        </p:txBody>
      </p:sp>
      <p:sp>
        <p:nvSpPr>
          <p:cNvPr id="6" name="Footer Placeholder 5">
            <a:extLst>
              <a:ext uri="{FF2B5EF4-FFF2-40B4-BE49-F238E27FC236}">
                <a16:creationId xmlns:a16="http://schemas.microsoft.com/office/drawing/2014/main" id="{9B2EE991-330E-79D3-F845-D43BE7623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ACC37-1EDE-42D9-9DDD-E11EB260F324}"/>
              </a:ext>
            </a:extLst>
          </p:cNvPr>
          <p:cNvSpPr>
            <a:spLocks noGrp="1"/>
          </p:cNvSpPr>
          <p:nvPr>
            <p:ph type="sldNum" sz="quarter" idx="12"/>
          </p:nvPr>
        </p:nvSpPr>
        <p:spPr/>
        <p:txBody>
          <a:bodyPr/>
          <a:lstStyle/>
          <a:p>
            <a:fld id="{A21C7998-A998-2D4C-B869-F9EAE3FC658D}" type="slidenum">
              <a:rPr lang="en-US" smtClean="0"/>
              <a:t>‹#›</a:t>
            </a:fld>
            <a:endParaRPr lang="en-US"/>
          </a:p>
        </p:txBody>
      </p:sp>
    </p:spTree>
    <p:extLst>
      <p:ext uri="{BB962C8B-B14F-4D97-AF65-F5344CB8AC3E}">
        <p14:creationId xmlns:p14="http://schemas.microsoft.com/office/powerpoint/2010/main" val="18426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FB7E67-0F6F-4C69-1C94-B7C7E23BB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906E8F-3AAA-5C18-CC83-17E52AA0D5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ABB46-2C02-75DA-3E32-56CB79CBD0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1A13F-3F0D-1A45-8074-92378C0463F4}" type="datetimeFigureOut">
              <a:rPr lang="en-US" smtClean="0"/>
              <a:t>7/17/23</a:t>
            </a:fld>
            <a:endParaRPr lang="en-US"/>
          </a:p>
        </p:txBody>
      </p:sp>
      <p:sp>
        <p:nvSpPr>
          <p:cNvPr id="5" name="Footer Placeholder 4">
            <a:extLst>
              <a:ext uri="{FF2B5EF4-FFF2-40B4-BE49-F238E27FC236}">
                <a16:creationId xmlns:a16="http://schemas.microsoft.com/office/drawing/2014/main" id="{8C413B54-9882-E039-CAD1-B3A64AA47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562CA0-7B6E-D5BE-A021-248F352B77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C7998-A998-2D4C-B869-F9EAE3FC658D}" type="slidenum">
              <a:rPr lang="en-US" smtClean="0"/>
              <a:t>‹#›</a:t>
            </a:fld>
            <a:endParaRPr lang="en-US"/>
          </a:p>
        </p:txBody>
      </p:sp>
    </p:spTree>
    <p:extLst>
      <p:ext uri="{BB962C8B-B14F-4D97-AF65-F5344CB8AC3E}">
        <p14:creationId xmlns:p14="http://schemas.microsoft.com/office/powerpoint/2010/main" val="1487588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8500F-C51F-25DF-6573-53790244ABED}"/>
              </a:ext>
            </a:extLst>
          </p:cNvPr>
          <p:cNvPicPr>
            <a:picLocks noChangeAspect="1"/>
          </p:cNvPicPr>
          <p:nvPr/>
        </p:nvPicPr>
        <p:blipFill rotWithShape="1">
          <a:blip r:embed="rId2"/>
          <a:srcRect r="2498" b="-2"/>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 name="Title 1">
            <a:extLst>
              <a:ext uri="{FF2B5EF4-FFF2-40B4-BE49-F238E27FC236}">
                <a16:creationId xmlns:a16="http://schemas.microsoft.com/office/drawing/2014/main" id="{F542753B-9A49-3AE9-E948-6B63CF984DAC}"/>
              </a:ext>
            </a:extLst>
          </p:cNvPr>
          <p:cNvSpPr>
            <a:spLocks noGrp="1"/>
          </p:cNvSpPr>
          <p:nvPr>
            <p:ph type="ctrTitle"/>
          </p:nvPr>
        </p:nvSpPr>
        <p:spPr>
          <a:xfrm>
            <a:off x="838199" y="1120676"/>
            <a:ext cx="7021513" cy="2308324"/>
          </a:xfrm>
        </p:spPr>
        <p:txBody>
          <a:bodyPr>
            <a:normAutofit/>
          </a:bodyPr>
          <a:lstStyle/>
          <a:p>
            <a:pPr algn="l"/>
            <a:r>
              <a:rPr lang="en-US" sz="7200">
                <a:solidFill>
                  <a:srgbClr val="FFFFFF"/>
                </a:solidFill>
              </a:rPr>
              <a:t>American Revolution 3</a:t>
            </a:r>
          </a:p>
        </p:txBody>
      </p:sp>
      <p:sp>
        <p:nvSpPr>
          <p:cNvPr id="3" name="Subtitle 2">
            <a:extLst>
              <a:ext uri="{FF2B5EF4-FFF2-40B4-BE49-F238E27FC236}">
                <a16:creationId xmlns:a16="http://schemas.microsoft.com/office/drawing/2014/main" id="{E6FAE904-6D17-C995-55FA-3A93E30B68B0}"/>
              </a:ext>
            </a:extLst>
          </p:cNvPr>
          <p:cNvSpPr>
            <a:spLocks noGrp="1"/>
          </p:cNvSpPr>
          <p:nvPr>
            <p:ph type="subTitle" idx="1"/>
          </p:nvPr>
        </p:nvSpPr>
        <p:spPr>
          <a:xfrm>
            <a:off x="835024" y="3809999"/>
            <a:ext cx="7025753" cy="1012778"/>
          </a:xfrm>
        </p:spPr>
        <p:txBody>
          <a:bodyPr>
            <a:normAutofit/>
          </a:bodyPr>
          <a:lstStyle/>
          <a:p>
            <a:pPr algn="l"/>
            <a:r>
              <a:rPr lang="en-US">
                <a:solidFill>
                  <a:srgbClr val="FFFFFF"/>
                </a:solidFill>
              </a:rPr>
              <a:t>Charlie Li</a:t>
            </a:r>
          </a:p>
        </p:txBody>
      </p:sp>
    </p:spTree>
    <p:extLst>
      <p:ext uri="{BB962C8B-B14F-4D97-AF65-F5344CB8AC3E}">
        <p14:creationId xmlns:p14="http://schemas.microsoft.com/office/powerpoint/2010/main" val="416816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C0DF-97A5-6792-E602-3B21DDDF6D65}"/>
              </a:ext>
            </a:extLst>
          </p:cNvPr>
          <p:cNvSpPr>
            <a:spLocks noGrp="1"/>
          </p:cNvSpPr>
          <p:nvPr>
            <p:ph type="title"/>
          </p:nvPr>
        </p:nvSpPr>
        <p:spPr>
          <a:xfrm>
            <a:off x="7531610" y="365125"/>
            <a:ext cx="3822189" cy="1899912"/>
          </a:xfrm>
        </p:spPr>
        <p:txBody>
          <a:bodyPr>
            <a:normAutofit/>
          </a:bodyPr>
          <a:lstStyle/>
          <a:p>
            <a:r>
              <a:rPr lang="en-US" sz="4000"/>
              <a:t>The Nonimportation Agreement</a:t>
            </a:r>
          </a:p>
        </p:txBody>
      </p:sp>
      <p:pic>
        <p:nvPicPr>
          <p:cNvPr id="4" name="Picture 3">
            <a:extLst>
              <a:ext uri="{FF2B5EF4-FFF2-40B4-BE49-F238E27FC236}">
                <a16:creationId xmlns:a16="http://schemas.microsoft.com/office/drawing/2014/main" id="{AB2B09CD-A660-2297-391F-B5C37A5C8F05}"/>
              </a:ext>
            </a:extLst>
          </p:cNvPr>
          <p:cNvPicPr>
            <a:picLocks noChangeAspect="1"/>
          </p:cNvPicPr>
          <p:nvPr/>
        </p:nvPicPr>
        <p:blipFill rotWithShape="1">
          <a:blip r:embed="rId2"/>
          <a:srcRect t="21317" b="2800"/>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ECEE474F-4CC8-10DE-8F1C-898847D5712D}"/>
              </a:ext>
            </a:extLst>
          </p:cNvPr>
          <p:cNvSpPr>
            <a:spLocks noGrp="1"/>
          </p:cNvSpPr>
          <p:nvPr>
            <p:ph idx="1"/>
          </p:nvPr>
        </p:nvSpPr>
        <p:spPr>
          <a:xfrm>
            <a:off x="7531610" y="2434201"/>
            <a:ext cx="3822189" cy="3742762"/>
          </a:xfrm>
        </p:spPr>
        <p:txBody>
          <a:bodyPr>
            <a:normAutofit/>
          </a:bodyPr>
          <a:lstStyle/>
          <a:p>
            <a:r>
              <a:rPr lang="en-US" sz="2000"/>
              <a:t>Boycott of British goods</a:t>
            </a:r>
          </a:p>
          <a:p>
            <a:r>
              <a:rPr lang="en-US" sz="2000"/>
              <a:t>Sons of Liberty</a:t>
            </a:r>
          </a:p>
          <a:p>
            <a:r>
              <a:rPr lang="en-US" sz="2000"/>
              <a:t>Daughters of Liberty</a:t>
            </a:r>
          </a:p>
          <a:p>
            <a:r>
              <a:rPr lang="en-US" sz="2000"/>
              <a:t>Tarring and Featuring </a:t>
            </a:r>
          </a:p>
        </p:txBody>
      </p:sp>
    </p:spTree>
    <p:extLst>
      <p:ext uri="{BB962C8B-B14F-4D97-AF65-F5344CB8AC3E}">
        <p14:creationId xmlns:p14="http://schemas.microsoft.com/office/powerpoint/2010/main" val="3795525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4890B-995C-7C15-AC7B-F43482FD9594}"/>
              </a:ext>
            </a:extLst>
          </p:cNvPr>
          <p:cNvSpPr>
            <a:spLocks noGrp="1"/>
          </p:cNvSpPr>
          <p:nvPr>
            <p:ph type="title"/>
          </p:nvPr>
        </p:nvSpPr>
        <p:spPr>
          <a:xfrm>
            <a:off x="648929" y="557190"/>
            <a:ext cx="5181510" cy="1671569"/>
          </a:xfrm>
        </p:spPr>
        <p:txBody>
          <a:bodyPr>
            <a:normAutofit/>
          </a:bodyPr>
          <a:lstStyle/>
          <a:p>
            <a:r>
              <a:rPr lang="en-US" sz="4000"/>
              <a:t>Boston Massacre 1770</a:t>
            </a:r>
          </a:p>
        </p:txBody>
      </p:sp>
      <p:sp>
        <p:nvSpPr>
          <p:cNvPr id="3" name="Content Placeholder 2">
            <a:extLst>
              <a:ext uri="{FF2B5EF4-FFF2-40B4-BE49-F238E27FC236}">
                <a16:creationId xmlns:a16="http://schemas.microsoft.com/office/drawing/2014/main" id="{E70E049A-E9EC-A5E3-784F-3A5FEDE36402}"/>
              </a:ext>
            </a:extLst>
          </p:cNvPr>
          <p:cNvSpPr>
            <a:spLocks noGrp="1"/>
          </p:cNvSpPr>
          <p:nvPr>
            <p:ph idx="1"/>
          </p:nvPr>
        </p:nvSpPr>
        <p:spPr>
          <a:xfrm>
            <a:off x="648930" y="2406650"/>
            <a:ext cx="5181508" cy="3722438"/>
          </a:xfrm>
        </p:spPr>
        <p:txBody>
          <a:bodyPr>
            <a:normAutofit/>
          </a:bodyPr>
          <a:lstStyle/>
          <a:p>
            <a:r>
              <a:rPr lang="en-US" sz="1700" dirty="0"/>
              <a:t>Boston, Massachusetts was a hotbed of radical revolutionary thought and activity leading up to 1770.</a:t>
            </a:r>
          </a:p>
          <a:p>
            <a:r>
              <a:rPr lang="en-US" sz="1700" dirty="0"/>
              <a:t>In March 1770, British soldiers stationed in Boston opened fire on a crowd, killing five townspeople and infuriating locals.</a:t>
            </a:r>
          </a:p>
          <a:p>
            <a:r>
              <a:rPr lang="en-US" sz="1700" dirty="0"/>
              <a:t>What became known as the Boston Massacre intensified anti-British sentiment and proved a pivotal event leading up to the American Revolution.</a:t>
            </a:r>
          </a:p>
          <a:p>
            <a:r>
              <a:rPr lang="en-US" sz="1700" dirty="0"/>
              <a:t>In your opinion, was the Boston Massacre truly a massacre? Who do you think was at fault for the incident?</a:t>
            </a:r>
          </a:p>
        </p:txBody>
      </p:sp>
      <p:pic>
        <p:nvPicPr>
          <p:cNvPr id="4" name="Picture 3" descr="A poster of a war&#10;&#10;Description automatically generated">
            <a:extLst>
              <a:ext uri="{FF2B5EF4-FFF2-40B4-BE49-F238E27FC236}">
                <a16:creationId xmlns:a16="http://schemas.microsoft.com/office/drawing/2014/main" id="{8FA95C01-304C-DA45-93F8-26FA75581410}"/>
              </a:ext>
            </a:extLst>
          </p:cNvPr>
          <p:cNvPicPr>
            <a:picLocks noChangeAspect="1"/>
          </p:cNvPicPr>
          <p:nvPr/>
        </p:nvPicPr>
        <p:blipFill rotWithShape="1">
          <a:blip r:embed="rId2"/>
          <a:srcRect t="2891" r="-2" b="-2"/>
          <a:stretch/>
        </p:blipFill>
        <p:spPr>
          <a:xfrm>
            <a:off x="6189155" y="10"/>
            <a:ext cx="6002844" cy="6857990"/>
          </a:xfrm>
          <a:prstGeom prst="rect">
            <a:avLst/>
          </a:prstGeom>
          <a:effectLst/>
        </p:spPr>
      </p:pic>
    </p:spTree>
    <p:extLst>
      <p:ext uri="{BB962C8B-B14F-4D97-AF65-F5344CB8AC3E}">
        <p14:creationId xmlns:p14="http://schemas.microsoft.com/office/powerpoint/2010/main" val="165796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7A5F-D59F-E90E-FE8C-A8FD201A2B3B}"/>
              </a:ext>
            </a:extLst>
          </p:cNvPr>
          <p:cNvSpPr>
            <a:spLocks noGrp="1"/>
          </p:cNvSpPr>
          <p:nvPr>
            <p:ph type="title"/>
          </p:nvPr>
        </p:nvSpPr>
        <p:spPr>
          <a:xfrm>
            <a:off x="5894962" y="479493"/>
            <a:ext cx="5458838" cy="1325563"/>
          </a:xfrm>
        </p:spPr>
        <p:txBody>
          <a:bodyPr>
            <a:normAutofit/>
          </a:bodyPr>
          <a:lstStyle/>
          <a:p>
            <a:r>
              <a:rPr lang="en-US"/>
              <a:t>Boston Tea Party 1773</a:t>
            </a:r>
          </a:p>
        </p:txBody>
      </p:sp>
      <p:pic>
        <p:nvPicPr>
          <p:cNvPr id="4" name="Picture 3" descr="A painting of a crowd of people&#10;&#10;Description automatically generated">
            <a:extLst>
              <a:ext uri="{FF2B5EF4-FFF2-40B4-BE49-F238E27FC236}">
                <a16:creationId xmlns:a16="http://schemas.microsoft.com/office/drawing/2014/main" id="{C9D1BB37-A8F0-B0BE-8DBB-550A7D3A94F1}"/>
              </a:ext>
            </a:extLst>
          </p:cNvPr>
          <p:cNvPicPr>
            <a:picLocks noChangeAspect="1"/>
          </p:cNvPicPr>
          <p:nvPr/>
        </p:nvPicPr>
        <p:blipFill rotWithShape="1">
          <a:blip r:embed="rId2"/>
          <a:srcRect l="28362" r="15464" b="1"/>
          <a:stretch/>
        </p:blipFill>
        <p:spPr>
          <a:xfrm>
            <a:off x="850559" y="511293"/>
            <a:ext cx="4482628"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AE96F026-851C-D20B-0A01-7EA450785A60}"/>
              </a:ext>
            </a:extLst>
          </p:cNvPr>
          <p:cNvSpPr>
            <a:spLocks noGrp="1"/>
          </p:cNvSpPr>
          <p:nvPr>
            <p:ph idx="1"/>
          </p:nvPr>
        </p:nvSpPr>
        <p:spPr>
          <a:xfrm>
            <a:off x="5894962" y="1984443"/>
            <a:ext cx="5458838" cy="4192520"/>
          </a:xfrm>
        </p:spPr>
        <p:txBody>
          <a:bodyPr>
            <a:normAutofit/>
          </a:bodyPr>
          <a:lstStyle/>
          <a:p>
            <a:r>
              <a:rPr lang="en-US" sz="2000" dirty="0"/>
              <a:t>Willful destruction of 342 crates of British tea, proved a significant development on the path to the American Revolution.</a:t>
            </a:r>
          </a:p>
          <a:p>
            <a:r>
              <a:rPr lang="en-US" sz="2000" dirty="0"/>
              <a:t>Known to contemporaries as the Destruction of the Tea, was a direct response to British taxation policies in the North American colonies.</a:t>
            </a:r>
          </a:p>
          <a:p>
            <a:r>
              <a:rPr lang="en-US" sz="2000" dirty="0"/>
              <a:t>The British response to the Boston Tea Party was to impose even more stringent policies on the Massachusetts colony. The Coercive Acts levied fines for the destroyed tea, sent British troops to Boston, and rewrote the colonial charter of Massachusetts, giving broadly expanded powers to the royally appointed governor.</a:t>
            </a:r>
          </a:p>
        </p:txBody>
      </p:sp>
    </p:spTree>
    <p:extLst>
      <p:ext uri="{BB962C8B-B14F-4D97-AF65-F5344CB8AC3E}">
        <p14:creationId xmlns:p14="http://schemas.microsoft.com/office/powerpoint/2010/main" val="2745036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8313F-0789-7948-9F56-042672B9AB60}"/>
              </a:ext>
            </a:extLst>
          </p:cNvPr>
          <p:cNvSpPr>
            <a:spLocks noGrp="1"/>
          </p:cNvSpPr>
          <p:nvPr>
            <p:ph type="title"/>
          </p:nvPr>
        </p:nvSpPr>
        <p:spPr>
          <a:xfrm>
            <a:off x="838200" y="365126"/>
            <a:ext cx="10515600" cy="1288784"/>
          </a:xfrm>
        </p:spPr>
        <p:txBody>
          <a:bodyPr>
            <a:normAutofit/>
          </a:bodyPr>
          <a:lstStyle/>
          <a:p>
            <a:r>
              <a:rPr lang="en-US" sz="4000"/>
              <a:t>Coercive Acts 1774</a:t>
            </a:r>
          </a:p>
        </p:txBody>
      </p:sp>
      <p:pic>
        <p:nvPicPr>
          <p:cNvPr id="5" name="Picture 4" descr="A drawing of a person being attacked by a person&#10;&#10;Description automatically generated">
            <a:extLst>
              <a:ext uri="{FF2B5EF4-FFF2-40B4-BE49-F238E27FC236}">
                <a16:creationId xmlns:a16="http://schemas.microsoft.com/office/drawing/2014/main" id="{2F887A02-6BDC-D185-0E21-B57BA6BE22A9}"/>
              </a:ext>
            </a:extLst>
          </p:cNvPr>
          <p:cNvPicPr>
            <a:picLocks noChangeAspect="1"/>
          </p:cNvPicPr>
          <p:nvPr/>
        </p:nvPicPr>
        <p:blipFill rotWithShape="1">
          <a:blip r:embed="rId2"/>
          <a:srcRect t="4170" r="-1" b="-1"/>
          <a:stretch/>
        </p:blipFill>
        <p:spPr>
          <a:xfrm>
            <a:off x="838200" y="1825625"/>
            <a:ext cx="6151651" cy="4303465"/>
          </a:xfrm>
          <a:prstGeom prst="rect">
            <a:avLst/>
          </a:prstGeom>
        </p:spPr>
      </p:pic>
      <p:sp>
        <p:nvSpPr>
          <p:cNvPr id="3" name="Content Placeholder 2">
            <a:extLst>
              <a:ext uri="{FF2B5EF4-FFF2-40B4-BE49-F238E27FC236}">
                <a16:creationId xmlns:a16="http://schemas.microsoft.com/office/drawing/2014/main" id="{E5C9EC8A-9604-FCD4-EA44-B31A7C716424}"/>
              </a:ext>
            </a:extLst>
          </p:cNvPr>
          <p:cNvSpPr>
            <a:spLocks noGrp="1"/>
          </p:cNvSpPr>
          <p:nvPr>
            <p:ph idx="1"/>
          </p:nvPr>
        </p:nvSpPr>
        <p:spPr>
          <a:xfrm>
            <a:off x="7552944" y="1825625"/>
            <a:ext cx="3800856" cy="4303464"/>
          </a:xfrm>
        </p:spPr>
        <p:txBody>
          <a:bodyPr>
            <a:normAutofit/>
          </a:bodyPr>
          <a:lstStyle/>
          <a:p>
            <a:r>
              <a:rPr lang="en-US" sz="2000" dirty="0"/>
              <a:t>Coercive = Intolerable Acts</a:t>
            </a:r>
          </a:p>
          <a:p>
            <a:pPr lvl="1"/>
            <a:r>
              <a:rPr lang="en-US" sz="2000" dirty="0"/>
              <a:t>Boston Port Bill</a:t>
            </a:r>
          </a:p>
          <a:p>
            <a:pPr lvl="1"/>
            <a:r>
              <a:rPr lang="en-US" sz="2000" dirty="0"/>
              <a:t>Government Bill</a:t>
            </a:r>
          </a:p>
          <a:p>
            <a:pPr lvl="1"/>
            <a:r>
              <a:rPr lang="en-US" sz="2000" dirty="0"/>
              <a:t>Administration of Justice Act </a:t>
            </a:r>
          </a:p>
          <a:p>
            <a:pPr lvl="1"/>
            <a:r>
              <a:rPr lang="en-US" sz="2000" dirty="0"/>
              <a:t>Quartering Act</a:t>
            </a:r>
          </a:p>
          <a:p>
            <a:endParaRPr lang="en-US" sz="2000" dirty="0"/>
          </a:p>
        </p:txBody>
      </p:sp>
    </p:spTree>
    <p:extLst>
      <p:ext uri="{BB962C8B-B14F-4D97-AF65-F5344CB8AC3E}">
        <p14:creationId xmlns:p14="http://schemas.microsoft.com/office/powerpoint/2010/main" val="495051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EB63-366A-3C7A-D751-734246C87DDB}"/>
              </a:ext>
            </a:extLst>
          </p:cNvPr>
          <p:cNvSpPr>
            <a:spLocks noGrp="1"/>
          </p:cNvSpPr>
          <p:nvPr>
            <p:ph type="title"/>
          </p:nvPr>
        </p:nvSpPr>
        <p:spPr>
          <a:xfrm>
            <a:off x="838200" y="365126"/>
            <a:ext cx="10515600" cy="1288784"/>
          </a:xfrm>
        </p:spPr>
        <p:txBody>
          <a:bodyPr>
            <a:normAutofit/>
          </a:bodyPr>
          <a:lstStyle/>
          <a:p>
            <a:r>
              <a:rPr lang="en-US" sz="4000"/>
              <a:t>First Continental Congress 1774</a:t>
            </a:r>
          </a:p>
        </p:txBody>
      </p:sp>
      <p:pic>
        <p:nvPicPr>
          <p:cNvPr id="4" name="Picture 3">
            <a:extLst>
              <a:ext uri="{FF2B5EF4-FFF2-40B4-BE49-F238E27FC236}">
                <a16:creationId xmlns:a16="http://schemas.microsoft.com/office/drawing/2014/main" id="{6CBD7D6B-8E88-57BC-FCFA-A893FC3B0509}"/>
              </a:ext>
            </a:extLst>
          </p:cNvPr>
          <p:cNvPicPr>
            <a:picLocks noChangeAspect="1"/>
          </p:cNvPicPr>
          <p:nvPr/>
        </p:nvPicPr>
        <p:blipFill rotWithShape="1">
          <a:blip r:embed="rId2"/>
          <a:srcRect l="3550" r="16045" b="3"/>
          <a:stretch/>
        </p:blipFill>
        <p:spPr>
          <a:xfrm>
            <a:off x="838200" y="1825625"/>
            <a:ext cx="6151651" cy="4303465"/>
          </a:xfrm>
          <a:prstGeom prst="rect">
            <a:avLst/>
          </a:prstGeom>
        </p:spPr>
      </p:pic>
      <p:sp>
        <p:nvSpPr>
          <p:cNvPr id="3" name="Content Placeholder 2">
            <a:extLst>
              <a:ext uri="{FF2B5EF4-FFF2-40B4-BE49-F238E27FC236}">
                <a16:creationId xmlns:a16="http://schemas.microsoft.com/office/drawing/2014/main" id="{CF8432AF-D3DC-C3A2-7255-D05B3C5FE4CF}"/>
              </a:ext>
            </a:extLst>
          </p:cNvPr>
          <p:cNvSpPr>
            <a:spLocks noGrp="1"/>
          </p:cNvSpPr>
          <p:nvPr>
            <p:ph idx="1"/>
          </p:nvPr>
        </p:nvSpPr>
        <p:spPr>
          <a:xfrm>
            <a:off x="7552944" y="1825625"/>
            <a:ext cx="3800856" cy="4303464"/>
          </a:xfrm>
        </p:spPr>
        <p:txBody>
          <a:bodyPr>
            <a:normAutofit/>
          </a:bodyPr>
          <a:lstStyle/>
          <a:p>
            <a:r>
              <a:rPr lang="en-US" sz="1900"/>
              <a:t>1774, Coercive Acts = Intolerable Acts.</a:t>
            </a:r>
          </a:p>
          <a:p>
            <a:r>
              <a:rPr lang="en-US" sz="1900"/>
              <a:t>Aimed at isolating Boston, the seat of the most radical anti-British sentiment, from the other colonies.</a:t>
            </a:r>
          </a:p>
          <a:p>
            <a:r>
              <a:rPr lang="en-US" sz="1900"/>
              <a:t>Colonists responded with a show of unity, convening the First Continental Congress to discuss and negotiate a unified approach to the British.</a:t>
            </a:r>
          </a:p>
          <a:p>
            <a:r>
              <a:rPr lang="en-US" sz="1900"/>
              <a:t>Why do you think the British refused to back down in the face of opposition to its policies?</a:t>
            </a:r>
          </a:p>
        </p:txBody>
      </p:sp>
    </p:spTree>
    <p:extLst>
      <p:ext uri="{BB962C8B-B14F-4D97-AF65-F5344CB8AC3E}">
        <p14:creationId xmlns:p14="http://schemas.microsoft.com/office/powerpoint/2010/main" val="3793864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303</Words>
  <Application>Microsoft Macintosh PowerPoint</Application>
  <PresentationFormat>Widescreen</PresentationFormat>
  <Paragraphs>27</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American Revolution 3</vt:lpstr>
      <vt:lpstr>The Nonimportation Agreement</vt:lpstr>
      <vt:lpstr>Boston Massacre 1770</vt:lpstr>
      <vt:lpstr>Boston Tea Party 1773</vt:lpstr>
      <vt:lpstr>Coercive Acts 1774</vt:lpstr>
      <vt:lpstr>First Continental Congress 1774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Revolution 3</dc:title>
  <dc:creator>Lin, Jing Xuan</dc:creator>
  <cp:lastModifiedBy>Lin, Jing Xuan</cp:lastModifiedBy>
  <cp:revision>1</cp:revision>
  <dcterms:created xsi:type="dcterms:W3CDTF">2023-07-17T03:13:09Z</dcterms:created>
  <dcterms:modified xsi:type="dcterms:W3CDTF">2023-07-17T03:13:35Z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51976e-1677-41d8-bbf2-3f9ab21c7064_Enabled">
    <vt:lpwstr>true</vt:lpwstr>
  </property>
  <property fmtid="{D5CDD505-2E9C-101B-9397-08002B2CF9AE}" pid="3" name="MSIP_Label_ca51976e-1677-41d8-bbf2-3f9ab21c7064_SetDate">
    <vt:lpwstr>2023-07-17T03:13:35Z</vt:lpwstr>
  </property>
  <property fmtid="{D5CDD505-2E9C-101B-9397-08002B2CF9AE}" pid="4" name="MSIP_Label_ca51976e-1677-41d8-bbf2-3f9ab21c7064_Method">
    <vt:lpwstr>Standard</vt:lpwstr>
  </property>
  <property fmtid="{D5CDD505-2E9C-101B-9397-08002B2CF9AE}" pid="5" name="MSIP_Label_ca51976e-1677-41d8-bbf2-3f9ab21c7064_Name">
    <vt:lpwstr>defa4170-0d19-0005-0004-bc88714345d2</vt:lpwstr>
  </property>
  <property fmtid="{D5CDD505-2E9C-101B-9397-08002B2CF9AE}" pid="6" name="MSIP_Label_ca51976e-1677-41d8-bbf2-3f9ab21c7064_SiteId">
    <vt:lpwstr>c31c975b-d687-4136-b03e-2462bfade1af</vt:lpwstr>
  </property>
  <property fmtid="{D5CDD505-2E9C-101B-9397-08002B2CF9AE}" pid="7" name="MSIP_Label_ca51976e-1677-41d8-bbf2-3f9ab21c7064_ActionId">
    <vt:lpwstr>6254bca8-edc8-4a6e-b3c1-ba4dcd82c47d</vt:lpwstr>
  </property>
  <property fmtid="{D5CDD505-2E9C-101B-9397-08002B2CF9AE}" pid="8" name="MSIP_Label_ca51976e-1677-41d8-bbf2-3f9ab21c7064_ContentBits">
    <vt:lpwstr>0</vt:lpwstr>
  </property>
</Properties>
</file>