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g"/>
  <Default Extension="png" ContentType="image/png"/>
  <Default Extension="bmp" ContentType="image/bmp"/>
  <Default Extension="gif" ContentType="image/gif"/>
  <Default Extension="tif" ContentType="image/tif"/>
  <Default Extension="pdf" ContentType="application/pdf"/>
  <Default Extension="mov" ContentType="application/movie"/>
  <Default Extension="vml" ContentType="application/vnd.openxmlformats-officedocument.vmlDrawing"/>
  <Default Extension="xlsx" ContentType="application/vnd.openxmlformats-officedocument.spreadsheetml.sheet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commentAuthors.xml" ContentType="application/vnd.openxmlformats-officedocument.presentationml.commentAuthors+xml"/>
  <Override PartName="/ppt/tableStyles.xml" ContentType="application/vnd.openxmlformats-officedocument.presentationml.tableStyl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Layouts/slideLayout1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ldMasterIdLst>
    <p:sldMasterId id="2147483648" r:id="rId5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  <p:sldId id="266" r:id="rId18"/>
    <p:sldId id="267" r:id="rId19"/>
    <p:sldId id="268" r:id="rId20"/>
    <p:sldId id="269" r:id="rId21"/>
    <p:sldId id="270" r:id="rId22"/>
    <p:sldId id="271" r:id="rId23"/>
  </p:sldIdLst>
  <p:sldSz cx="14630400" cy="82296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1pPr>
    <a:lvl2pPr marL="0" marR="0" indent="4572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2pPr>
    <a:lvl3pPr marL="0" marR="0" indent="9144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3pPr>
    <a:lvl4pPr marL="0" marR="0" indent="13716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4pPr>
    <a:lvl5pPr marL="0" marR="0" indent="18288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5pPr>
    <a:lvl6pPr marL="0" marR="0" indent="22860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6pPr>
    <a:lvl7pPr marL="0" marR="0" indent="27432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7pPr>
    <a:lvl8pPr marL="0" marR="0" indent="32004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8pPr>
    <a:lvl9pPr marL="0" marR="0" indent="36576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/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howPr loop="0"/>
</p:presentationPr>
</file>

<file path=ppt/tableStyles.xml><?xml version="1.0" encoding="utf-8"?>
<a:tblStyleLst xmlns:a="http://schemas.openxmlformats.org/drawingml/2006/main" xmlns:r="http://schemas.openxmlformats.org/officeDocument/2006/relationships" def="{5940675A-B579-460E-94D1-54222C63F5DA}">
  <a:tblStyle styleId="{4C3C2611-4C71-4FC5-86AE-919BDF0F9419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DD4EA"/>
          </a:solidFill>
        </a:fill>
      </a:tcStyle>
    </a:wholeTbl>
    <a:band2H>
      <a:tcTxStyle b="def" i="def"/>
      <a:tcStyle>
        <a:tcBdr/>
        <a:fill>
          <a:solidFill>
            <a:srgbClr val="E8EBF5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E0E0E0"/>
          </a:solidFill>
        </a:fill>
      </a:tcStyle>
    </a:wholeTbl>
    <a:band2H>
      <a:tcTxStyle b="def" i="def"/>
      <a:tcStyle>
        <a:tcBdr/>
        <a:fill>
          <a:solidFill>
            <a:srgbClr val="F0F0F0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EEE7283C-3CF3-47DC-8721-378D4A62B22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4E2CE"/>
          </a:solidFill>
        </a:fill>
      </a:tcStyle>
    </a:wholeTbl>
    <a:band2H>
      <a:tcTxStyle b="def" i="def"/>
      <a:tcStyle>
        <a:tcBdr/>
        <a:fill>
          <a:solidFill>
            <a:srgbClr val="EBF1E8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CF821DB8-F4EB-4A41-A1BA-3FCAFE7338EE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 b="def" i="def"/>
      <a:tcStyle>
        <a:tcBdr/>
        <a:fill>
          <a:solidFill>
            <a:srgbClr val="FFFFFF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33BA23B1-9221-436E-865A-0063620EA4FD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CACA"/>
          </a:solidFill>
        </a:fill>
      </a:tcStyle>
    </a:wholeTbl>
    <a:band2H>
      <a:tcTxStyle b="def" i="def"/>
      <a:tcStyle>
        <a:tcBdr/>
        <a:fill>
          <a:solidFill>
            <a:srgbClr val="E6E6E6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Row>
  </a:tblStyle>
  <a:tblStyle styleId="{2708684C-4D16-4618-839F-0558EEFCDFE6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wholeTbl>
    <a:band2H>
      <a:tcTxStyle b="def" i="def"/>
      <a:tcStyle>
        <a:tcBdr/>
        <a:fill>
          <a:solidFill>
            <a:srgbClr val="FFFFFF"/>
          </a:solidFill>
        </a:fill>
      </a:tcStyle>
    </a:band2H>
    <a:firstCol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lastRow>
    <a:fir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Comments="1"/>
</file>

<file path=ppt/_rels/presentation.xml.rels><?xml version="1.0" encoding="UTF-8"?>
<Relationships xmlns="http://schemas.openxmlformats.org/package/2006/relationships"><Relationship Id="rId1" Type="http://schemas.openxmlformats.org/officeDocument/2006/relationships/presProps" Target="presProps.xml"/><Relationship Id="rId2" Type="http://schemas.openxmlformats.org/officeDocument/2006/relationships/viewProps" Target="viewProps.xml"/><Relationship Id="rId3" Type="http://schemas.openxmlformats.org/officeDocument/2006/relationships/commentAuthors" Target="commentAuthors.xml"/><Relationship Id="rId4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9" Type="http://schemas.openxmlformats.org/officeDocument/2006/relationships/slide" Target="slides/slide2.xml"/><Relationship Id="rId10" Type="http://schemas.openxmlformats.org/officeDocument/2006/relationships/slide" Target="slides/slide3.xml"/><Relationship Id="rId11" Type="http://schemas.openxmlformats.org/officeDocument/2006/relationships/slide" Target="slides/slide4.xml"/><Relationship Id="rId12" Type="http://schemas.openxmlformats.org/officeDocument/2006/relationships/slide" Target="slides/slide5.xml"/><Relationship Id="rId13" Type="http://schemas.openxmlformats.org/officeDocument/2006/relationships/slide" Target="slides/slide6.xml"/><Relationship Id="rId14" Type="http://schemas.openxmlformats.org/officeDocument/2006/relationships/slide" Target="slides/slide7.xml"/><Relationship Id="rId15" Type="http://schemas.openxmlformats.org/officeDocument/2006/relationships/slide" Target="slides/slide8.xml"/><Relationship Id="rId16" Type="http://schemas.openxmlformats.org/officeDocument/2006/relationships/slide" Target="slides/slide9.xml"/><Relationship Id="rId17" Type="http://schemas.openxmlformats.org/officeDocument/2006/relationships/slide" Target="slides/slide10.xml"/><Relationship Id="rId18" Type="http://schemas.openxmlformats.org/officeDocument/2006/relationships/slide" Target="slides/slide11.xml"/><Relationship Id="rId19" Type="http://schemas.openxmlformats.org/officeDocument/2006/relationships/slide" Target="slides/slide12.xml"/><Relationship Id="rId20" Type="http://schemas.openxmlformats.org/officeDocument/2006/relationships/slide" Target="slides/slide13.xml"/><Relationship Id="rId21" Type="http://schemas.openxmlformats.org/officeDocument/2006/relationships/slide" Target="slides/slide14.xml"/><Relationship Id="rId22" Type="http://schemas.openxmlformats.org/officeDocument/2006/relationships/slide" Target="slides/slide15.xml"/><Relationship Id="rId23" Type="http://schemas.openxmlformats.org/officeDocument/2006/relationships/slide" Target="slides/slide16.xml"/></Relationships>

</file>

<file path=ppt/notesMasters/_rels/notesMaster1.xml.rels><?xml version="1.0" encoding="UTF-8"?>
<Relationships xmlns="http://schemas.openxmlformats.org/package/2006/relationships"><Relationship Id="rId1" Type="http://schemas.openxmlformats.org/officeDocument/2006/relationships/theme" Target="../theme/theme2.xml"/></Relationships>
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Shape 17"/>
          <p:cNvSpPr/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8" name="Shape 18"/>
          <p:cNvSpPr/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latinLnBrk="0">
      <a:defRPr sz="1200">
        <a:latin typeface="+mn-lt"/>
        <a:ea typeface="+mn-ea"/>
        <a:cs typeface="+mn-cs"/>
        <a:sym typeface="Calibri"/>
      </a:defRPr>
    </a:lvl1pPr>
    <a:lvl2pPr indent="228600" latinLnBrk="0">
      <a:defRPr sz="1200">
        <a:latin typeface="+mn-lt"/>
        <a:ea typeface="+mn-ea"/>
        <a:cs typeface="+mn-cs"/>
        <a:sym typeface="Calibri"/>
      </a:defRPr>
    </a:lvl2pPr>
    <a:lvl3pPr indent="457200" latinLnBrk="0">
      <a:defRPr sz="1200">
        <a:latin typeface="+mn-lt"/>
        <a:ea typeface="+mn-ea"/>
        <a:cs typeface="+mn-cs"/>
        <a:sym typeface="Calibri"/>
      </a:defRPr>
    </a:lvl3pPr>
    <a:lvl4pPr indent="685800" latinLnBrk="0">
      <a:defRPr sz="1200">
        <a:latin typeface="+mn-lt"/>
        <a:ea typeface="+mn-ea"/>
        <a:cs typeface="+mn-cs"/>
        <a:sym typeface="Calibri"/>
      </a:defRPr>
    </a:lvl4pPr>
    <a:lvl5pPr indent="914400" latinLnBrk="0">
      <a:defRPr sz="1200">
        <a:latin typeface="+mn-lt"/>
        <a:ea typeface="+mn-ea"/>
        <a:cs typeface="+mn-cs"/>
        <a:sym typeface="Calibri"/>
      </a:defRPr>
    </a:lvl5pPr>
    <a:lvl6pPr indent="1143000" latinLnBrk="0">
      <a:defRPr sz="1200">
        <a:latin typeface="+mn-lt"/>
        <a:ea typeface="+mn-ea"/>
        <a:cs typeface="+mn-cs"/>
        <a:sym typeface="Calibri"/>
      </a:defRPr>
    </a:lvl6pPr>
    <a:lvl7pPr indent="1371600" latinLnBrk="0">
      <a:defRPr sz="1200">
        <a:latin typeface="+mn-lt"/>
        <a:ea typeface="+mn-ea"/>
        <a:cs typeface="+mn-cs"/>
        <a:sym typeface="Calibri"/>
      </a:defRPr>
    </a:lvl7pPr>
    <a:lvl8pPr indent="1600200" latinLnBrk="0">
      <a:defRPr sz="1200">
        <a:latin typeface="+mn-lt"/>
        <a:ea typeface="+mn-ea"/>
        <a:cs typeface="+mn-cs"/>
        <a:sym typeface="Calibri"/>
      </a:defRPr>
    </a:lvl8pPr>
    <a:lvl9pPr indent="1828800" latinLnBrk="0">
      <a:defRPr sz="1200">
        <a:latin typeface="+mn-lt"/>
        <a:ea typeface="+mn-ea"/>
        <a:cs typeface="+mn-cs"/>
        <a:sym typeface="Calibri"/>
      </a:defRPr>
    </a:lvl9pPr>
  </p:notesStyle>
</p:notesMaster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幻灯片编号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文本"/>
          <p:cNvSpPr txBox="1"/>
          <p:nvPr>
            <p:ph type="title"/>
          </p:nvPr>
        </p:nvSpPr>
        <p:spPr>
          <a:xfrm>
            <a:off x="731520" y="110489"/>
            <a:ext cx="13167361" cy="180975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 anchor="ctr"/>
          <a:lstStyle/>
          <a:p>
            <a:pPr/>
            <a:r>
              <a:t>标题文本</a:t>
            </a:r>
          </a:p>
        </p:txBody>
      </p:sp>
      <p:sp>
        <p:nvSpPr>
          <p:cNvPr id="3" name="正文级别 1…"/>
          <p:cNvSpPr txBox="1"/>
          <p:nvPr>
            <p:ph type="body" idx="1"/>
          </p:nvPr>
        </p:nvSpPr>
        <p:spPr>
          <a:xfrm>
            <a:off x="731520" y="1920239"/>
            <a:ext cx="13167361" cy="630936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/>
          <a:lstStyle/>
          <a:p>
            <a:pPr/>
            <a:r>
              <a:t>正文级别 1</a:t>
            </a:r>
          </a:p>
          <a:p>
            <a:pPr lvl="1"/>
            <a:r>
              <a:t>正文级别 2</a:t>
            </a:r>
          </a:p>
          <a:p>
            <a:pPr lvl="2"/>
            <a:r>
              <a:t>正文级别 3</a:t>
            </a:r>
          </a:p>
          <a:p>
            <a:pPr lvl="3"/>
            <a:r>
              <a:t>正文级别 4</a:t>
            </a:r>
          </a:p>
          <a:p>
            <a:pPr lvl="4"/>
            <a:r>
              <a:t>正文级别 5</a:t>
            </a:r>
          </a:p>
        </p:txBody>
      </p:sp>
      <p:sp>
        <p:nvSpPr>
          <p:cNvPr id="4" name="幻灯片编号"/>
          <p:cNvSpPr txBox="1"/>
          <p:nvPr>
            <p:ph type="sldNum" sz="quarter" idx="2"/>
          </p:nvPr>
        </p:nvSpPr>
        <p:spPr>
          <a:xfrm>
            <a:off x="7071359" y="7408545"/>
            <a:ext cx="3413761" cy="438150"/>
          </a:xfrm>
          <a:prstGeom prst="rect">
            <a:avLst/>
          </a:prstGeom>
          <a:ln w="12700">
            <a:miter lim="400000"/>
          </a:ln>
        </p:spPr>
        <p:txBody>
          <a:bodyPr wrap="none" lIns="45719" rIns="45719" anchor="ctr">
            <a:spAutoFit/>
          </a:bodyPr>
          <a:lstStyle>
            <a:lvl1pPr algn="r">
              <a:defRPr sz="1200"/>
            </a:lvl1pPr>
          </a:lstStyle>
          <a:p>
            <a:pPr/>
            <a:fld id="{86CB4B4D-7CA3-9044-876B-883B54F8677D}" type="slidenum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2"/>
  </p:sldLayoutIdLst>
  <p:transition xmlns:p14="http://schemas.microsoft.com/office/powerpoint/2010/main" spd="med" advClick="1"/>
  <p:txStyles>
    <p:titleStyle>
      <a:lvl1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1pPr>
      <a:lvl2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2pPr>
      <a:lvl3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3pPr>
      <a:lvl4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4pPr>
      <a:lvl5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5pPr>
      <a:lvl6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6pPr>
      <a:lvl7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7pPr>
      <a:lvl8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8pPr>
      <a:lvl9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9pPr>
    </p:titleStyle>
    <p:bodyStyle>
      <a:lvl1pPr marL="342900" marR="0" indent="-342900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•"/>
        <a:tabLst/>
        <a:defRPr b="0" baseline="0" cap="none" i="0" spc="0" strike="noStrike" sz="3200" u="none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1pPr>
      <a:lvl2pPr marL="783771" marR="0" indent="-326571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–"/>
        <a:tabLst/>
        <a:defRPr b="0" baseline="0" cap="none" i="0" spc="0" strike="noStrike" sz="3200" u="none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2pPr>
      <a:lvl3pPr marL="1219200" marR="0" indent="-304800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•"/>
        <a:tabLst/>
        <a:defRPr b="0" baseline="0" cap="none" i="0" spc="0" strike="noStrike" sz="3200" u="none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3pPr>
      <a:lvl4pPr marL="1737360" marR="0" indent="-365760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–"/>
        <a:tabLst/>
        <a:defRPr b="0" baseline="0" cap="none" i="0" spc="0" strike="noStrike" sz="3200" u="none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4pPr>
      <a:lvl5pPr marL="2194560" marR="0" indent="-365760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»"/>
        <a:tabLst/>
        <a:defRPr b="0" baseline="0" cap="none" i="0" spc="0" strike="noStrike" sz="3200" u="none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5pPr>
      <a:lvl6pPr marL="2651760" marR="0" indent="-365760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•"/>
        <a:tabLst/>
        <a:defRPr b="0" baseline="0" cap="none" i="0" spc="0" strike="noStrike" sz="3200" u="none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6pPr>
      <a:lvl7pPr marL="3108960" marR="0" indent="-365760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•"/>
        <a:tabLst/>
        <a:defRPr b="0" baseline="0" cap="none" i="0" spc="0" strike="noStrike" sz="3200" u="none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7pPr>
      <a:lvl8pPr marL="3566159" marR="0" indent="-365759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•"/>
        <a:tabLst/>
        <a:defRPr b="0" baseline="0" cap="none" i="0" spc="0" strike="noStrike" sz="3200" u="none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8pPr>
      <a:lvl9pPr marL="4023359" marR="0" indent="-365759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•"/>
        <a:tabLst/>
        <a:defRPr b="0" baseline="0" cap="none" i="0" spc="0" strike="noStrike" sz="3200" u="none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9pPr>
    </p:bodyStyle>
    <p:otherStyle>
      <a:lvl1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1pPr>
      <a:lvl2pPr marL="0" marR="0" indent="4572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2pPr>
      <a:lvl3pPr marL="0" marR="0" indent="9144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3pPr>
      <a:lvl4pPr marL="0" marR="0" indent="13716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4pPr>
      <a:lvl5pPr marL="0" marR="0" indent="18288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5pPr>
      <a:lvl6pPr marL="0" marR="0" indent="22860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6pPr>
      <a:lvl7pPr marL="0" marR="0" indent="27432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7pPr>
      <a:lvl8pPr marL="0" marR="0" indent="32004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8pPr>
      <a:lvl9pPr marL="0" marR="0" indent="36576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9pPr>
    </p:otherStyle>
  </p:txStyles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/Relationships>

</file>

<file path=ppt/slides/_rels/slide1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/Relationships>

</file>

<file path=ppt/slides/_rels/slide1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8.png"/></Relationships>

</file>

<file path=ppt/slides/_rels/slide1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/Relationships>

</file>

<file path=ppt/slides/_rels/slide1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/Relationships>

</file>

<file path=ppt/slides/_rels/slide1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/Relationships>

</file>

<file path=ppt/slides/_rels/slide1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/Relationships>

</file>

<file path=ppt/slides/_rels/slide1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/Relationships>

</file>

<file path=ppt/slides/_rels/slide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/Relationships>

</file>

<file path=ppt/slides/_rels/slide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png"/></Relationships>

</file>

<file path=ppt/slides/_rels/slide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.png"/></Relationships>

</file>

<file path=ppt/slides/_rels/slide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4.png"/></Relationships>

</file>

<file path=ppt/slides/_rels/slide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5.png"/></Relationships>

</file>

<file path=ppt/slides/_rels/slide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6.png"/></Relationships>

</file>

<file path=ppt/slides/_rels/slide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7.png"/></Relationships>

</file>

<file path=ppt/slides/_rels/slide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Shape 0"/>
          <p:cNvSpPr/>
          <p:nvPr/>
        </p:nvSpPr>
        <p:spPr>
          <a:xfrm>
            <a:off x="0" y="-1"/>
            <a:ext cx="14630400" cy="8169090"/>
          </a:xfrm>
          <a:prstGeom prst="rect">
            <a:avLst/>
          </a:prstGeom>
          <a:solidFill>
            <a:srgbClr val="302D2C"/>
          </a:solidFill>
          <a:ln w="12700">
            <a:miter lim="400000"/>
          </a:ln>
        </p:spPr>
        <p:txBody>
          <a:bodyPr lIns="45719" rIns="45719"/>
          <a:lstStyle/>
          <a:p>
            <a:pPr/>
          </a:p>
        </p:txBody>
      </p:sp>
      <p:sp>
        <p:nvSpPr>
          <p:cNvPr id="21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464342"/>
          </a:solidFill>
          <a:ln w="12700">
            <a:miter lim="400000"/>
          </a:ln>
        </p:spPr>
        <p:txBody>
          <a:bodyPr lIns="45719" rIns="45719"/>
          <a:lstStyle/>
          <a:p>
            <a:pPr/>
          </a:p>
        </p:txBody>
      </p:sp>
      <p:sp>
        <p:nvSpPr>
          <p:cNvPr id="22" name="Text 2"/>
          <p:cNvSpPr txBox="1"/>
          <p:nvPr/>
        </p:nvSpPr>
        <p:spPr>
          <a:xfrm>
            <a:off x="6365319" y="2419643"/>
            <a:ext cx="6233801" cy="9342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lnSpc>
                <a:spcPts val="6800"/>
              </a:lnSpc>
              <a:defRPr sz="5200">
                <a:solidFill>
                  <a:srgbClr val="EBCCBB"/>
                </a:solidFill>
                <a:latin typeface="Gelasio"/>
                <a:ea typeface="Gelasio"/>
                <a:cs typeface="Gelasio"/>
                <a:sym typeface="Gelasio"/>
              </a:defRPr>
            </a:lvl1pPr>
          </a:lstStyle>
          <a:p>
            <a:pPr/>
            <a:r>
              <a:t>Forces and Pressure</a:t>
            </a:r>
          </a:p>
        </p:txBody>
      </p:sp>
      <p:sp>
        <p:nvSpPr>
          <p:cNvPr id="23" name="Text 3"/>
          <p:cNvSpPr txBox="1"/>
          <p:nvPr/>
        </p:nvSpPr>
        <p:spPr>
          <a:xfrm>
            <a:off x="6365319" y="3610614"/>
            <a:ext cx="7386162" cy="84975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lnSpc>
                <a:spcPts val="3100"/>
              </a:lnSpc>
              <a:defRPr sz="1700">
                <a:solidFill>
                  <a:srgbClr val="C9C2C0"/>
                </a:solidFill>
                <a:latin typeface="Gelasio"/>
                <a:ea typeface="Gelasio"/>
                <a:cs typeface="Gelasio"/>
                <a:sym typeface="Gelasio"/>
              </a:defRPr>
            </a:lvl1pPr>
          </a:lstStyle>
          <a:p>
            <a:pPr/>
            <a:r>
              <a:t>Give me a lever long enough and a fulcrum on which to place it, and I shall move the world</a:t>
            </a:r>
          </a:p>
        </p:txBody>
      </p:sp>
      <p:sp>
        <p:nvSpPr>
          <p:cNvPr id="24" name="Text 4"/>
          <p:cNvSpPr txBox="1"/>
          <p:nvPr/>
        </p:nvSpPr>
        <p:spPr>
          <a:xfrm>
            <a:off x="12243357" y="4679970"/>
            <a:ext cx="1508124" cy="45605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 algn="r">
              <a:lnSpc>
                <a:spcPts val="3100"/>
              </a:lnSpc>
              <a:defRPr sz="1700">
                <a:solidFill>
                  <a:srgbClr val="C9C2C0"/>
                </a:solidFill>
                <a:latin typeface="Gelasio"/>
                <a:ea typeface="Gelasio"/>
                <a:cs typeface="Gelasio"/>
                <a:sym typeface="Gelasio"/>
              </a:defRPr>
            </a:lvl1pPr>
          </a:lstStyle>
          <a:p>
            <a:pPr/>
            <a:r>
              <a:t>— Archimedes</a:t>
            </a:r>
          </a:p>
        </p:txBody>
      </p:sp>
      <p:pic>
        <p:nvPicPr>
          <p:cNvPr id="25" name="Image 0" descr="Image 0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5486400" cy="8169089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Shape 0"/>
          <p:cNvSpPr/>
          <p:nvPr/>
        </p:nvSpPr>
        <p:spPr>
          <a:xfrm>
            <a:off x="0" y="-1"/>
            <a:ext cx="14630400" cy="8169090"/>
          </a:xfrm>
          <a:prstGeom prst="rect">
            <a:avLst/>
          </a:prstGeom>
          <a:solidFill>
            <a:srgbClr val="302D2C"/>
          </a:solidFill>
          <a:ln w="12700">
            <a:miter lim="400000"/>
          </a:ln>
        </p:spPr>
        <p:txBody>
          <a:bodyPr lIns="45719" rIns="45719"/>
          <a:lstStyle/>
          <a:p>
            <a:pPr/>
          </a:p>
        </p:txBody>
      </p:sp>
      <p:sp>
        <p:nvSpPr>
          <p:cNvPr id="125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464342"/>
          </a:solidFill>
          <a:ln w="12700">
            <a:miter lim="400000"/>
          </a:ln>
        </p:spPr>
        <p:txBody>
          <a:bodyPr lIns="45719" rIns="45719"/>
          <a:lstStyle/>
          <a:p>
            <a:pPr/>
          </a:p>
        </p:txBody>
      </p:sp>
      <p:sp>
        <p:nvSpPr>
          <p:cNvPr id="126" name="Text 2"/>
          <p:cNvSpPr txBox="1"/>
          <p:nvPr/>
        </p:nvSpPr>
        <p:spPr>
          <a:xfrm>
            <a:off x="644059" y="369263"/>
            <a:ext cx="2076820" cy="78599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lnSpc>
                <a:spcPts val="5600"/>
              </a:lnSpc>
              <a:defRPr sz="4300">
                <a:solidFill>
                  <a:srgbClr val="EBCCBB"/>
                </a:solidFill>
                <a:latin typeface="Gelasio"/>
                <a:ea typeface="Gelasio"/>
                <a:cs typeface="Gelasio"/>
                <a:sym typeface="Gelasio"/>
              </a:defRPr>
            </a:lvl1pPr>
          </a:lstStyle>
          <a:p>
            <a:pPr/>
            <a:r>
              <a:t>Practice</a:t>
            </a:r>
          </a:p>
        </p:txBody>
      </p:sp>
      <p:sp>
        <p:nvSpPr>
          <p:cNvPr id="127" name="Text 3"/>
          <p:cNvSpPr txBox="1"/>
          <p:nvPr/>
        </p:nvSpPr>
        <p:spPr>
          <a:xfrm>
            <a:off x="1234320" y="1737009"/>
            <a:ext cx="11191192" cy="46481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 marL="342899" indent="-342899">
              <a:lnSpc>
                <a:spcPts val="3100"/>
              </a:lnSpc>
              <a:buSzPct val="100000"/>
              <a:buAutoNum type="arabicPeriod" startAt="1"/>
              <a:defRPr sz="2000">
                <a:solidFill>
                  <a:srgbClr val="C9C2C0"/>
                </a:solidFill>
                <a:latin typeface="Gelasio"/>
                <a:ea typeface="Gelasio"/>
                <a:cs typeface="Gelasio"/>
                <a:sym typeface="Gelasio"/>
              </a:defRPr>
            </a:lvl1pPr>
          </a:lstStyle>
          <a:p>
            <a:pPr/>
            <a:r>
              <a:t>The wind pressure on the wall is 100 Pa. If the wall has an area of 6 m², what is the force on it? </a:t>
            </a:r>
          </a:p>
        </p:txBody>
      </p:sp>
      <p:sp>
        <p:nvSpPr>
          <p:cNvPr id="128" name="Text 4"/>
          <p:cNvSpPr txBox="1"/>
          <p:nvPr/>
        </p:nvSpPr>
        <p:spPr>
          <a:xfrm>
            <a:off x="1248136" y="2382302"/>
            <a:ext cx="12517161" cy="243331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marL="342899" indent="-342899">
              <a:lnSpc>
                <a:spcPts val="3100"/>
              </a:lnSpc>
              <a:buSzPct val="100000"/>
              <a:buAutoNum type="arabicPeriod" startAt="2"/>
              <a:defRPr sz="2000">
                <a:solidFill>
                  <a:srgbClr val="C9C2C0"/>
                </a:solidFill>
                <a:latin typeface="Gelasio"/>
                <a:ea typeface="Gelasio"/>
                <a:cs typeface="Gelasio"/>
                <a:sym typeface="Gelasio"/>
              </a:defRPr>
            </a:pPr>
            <a:r>
              <a:t>A concrete block has a mass of 2600 kg. If the block measures 0.5 m by 1.0 m by 2.0m, what is the maximum pressure it can exert when resting on the ground? (g = 10 N/kg)</a:t>
            </a:r>
          </a:p>
          <a:p>
            <a:pPr>
              <a:lnSpc>
                <a:spcPts val="3100"/>
              </a:lnSpc>
              <a:defRPr sz="2000">
                <a:solidFill>
                  <a:srgbClr val="C9C2C0"/>
                </a:solidFill>
                <a:latin typeface="Gelasio"/>
                <a:ea typeface="Gelasio"/>
                <a:cs typeface="Gelasio"/>
                <a:sym typeface="Gelasio"/>
              </a:defRPr>
            </a:pPr>
          </a:p>
          <a:p>
            <a:pPr>
              <a:lnSpc>
                <a:spcPts val="3100"/>
              </a:lnSpc>
              <a:defRPr sz="2000">
                <a:solidFill>
                  <a:srgbClr val="C9C2C0"/>
                </a:solidFill>
                <a:latin typeface="Gelasio"/>
                <a:ea typeface="Gelasio"/>
                <a:cs typeface="Gelasio"/>
                <a:sym typeface="Gelasio"/>
              </a:defRPr>
            </a:pPr>
          </a:p>
          <a:p>
            <a:pPr>
              <a:lnSpc>
                <a:spcPts val="3100"/>
              </a:lnSpc>
              <a:defRPr sz="2000">
                <a:solidFill>
                  <a:srgbClr val="C9C2C0"/>
                </a:solidFill>
                <a:latin typeface="Gelasio"/>
                <a:ea typeface="Gelasio"/>
                <a:cs typeface="Gelasio"/>
                <a:sym typeface="Gelasio"/>
              </a:defRPr>
            </a:pPr>
          </a:p>
          <a:p>
            <a:pPr>
              <a:lnSpc>
                <a:spcPts val="3100"/>
              </a:lnSpc>
              <a:defRPr sz="2000">
                <a:solidFill>
                  <a:srgbClr val="C9C2C0"/>
                </a:solidFill>
                <a:latin typeface="Gelasio"/>
                <a:ea typeface="Gelasio"/>
                <a:cs typeface="Gelasio"/>
                <a:sym typeface="Gelasio"/>
              </a:defRPr>
            </a:pPr>
            <a:r>
              <a:t>Pressure = Force / Area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Shape 0"/>
          <p:cNvSpPr/>
          <p:nvPr/>
        </p:nvSpPr>
        <p:spPr>
          <a:xfrm>
            <a:off x="0" y="-1"/>
            <a:ext cx="14630400" cy="8169090"/>
          </a:xfrm>
          <a:prstGeom prst="rect">
            <a:avLst/>
          </a:prstGeom>
          <a:solidFill>
            <a:srgbClr val="302D2C"/>
          </a:solidFill>
          <a:ln w="12700">
            <a:miter lim="400000"/>
          </a:ln>
        </p:spPr>
        <p:txBody>
          <a:bodyPr lIns="45719" rIns="45719"/>
          <a:lstStyle/>
          <a:p>
            <a:pPr/>
          </a:p>
        </p:txBody>
      </p:sp>
      <p:sp>
        <p:nvSpPr>
          <p:cNvPr id="131" name="Shape 1"/>
          <p:cNvSpPr/>
          <p:nvPr/>
        </p:nvSpPr>
        <p:spPr>
          <a:xfrm>
            <a:off x="0" y="-30256"/>
            <a:ext cx="14630401" cy="8229601"/>
          </a:xfrm>
          <a:prstGeom prst="rect">
            <a:avLst/>
          </a:prstGeom>
          <a:solidFill>
            <a:srgbClr val="464342"/>
          </a:solidFill>
          <a:ln w="12700">
            <a:miter lim="400000"/>
          </a:ln>
        </p:spPr>
        <p:txBody>
          <a:bodyPr lIns="45719" rIns="45719"/>
          <a:lstStyle/>
          <a:p>
            <a:pPr/>
          </a:p>
        </p:txBody>
      </p:sp>
      <p:sp>
        <p:nvSpPr>
          <p:cNvPr id="132" name="Text 2"/>
          <p:cNvSpPr txBox="1"/>
          <p:nvPr/>
        </p:nvSpPr>
        <p:spPr>
          <a:xfrm>
            <a:off x="628887" y="424528"/>
            <a:ext cx="3560327" cy="58114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lnSpc>
                <a:spcPts val="3900"/>
              </a:lnSpc>
              <a:defRPr sz="3200">
                <a:solidFill>
                  <a:srgbClr val="EBCCBB"/>
                </a:solidFill>
                <a:latin typeface="Gelasio"/>
                <a:ea typeface="Gelasio"/>
                <a:cs typeface="Gelasio"/>
                <a:sym typeface="Gelasio"/>
              </a:defRPr>
            </a:lvl1pPr>
          </a:lstStyle>
          <a:p>
            <a:pPr/>
            <a:r>
              <a:t>Pressure in Liquids</a:t>
            </a:r>
          </a:p>
        </p:txBody>
      </p:sp>
      <p:grpSp>
        <p:nvGrpSpPr>
          <p:cNvPr id="142" name="成组"/>
          <p:cNvGrpSpPr/>
          <p:nvPr/>
        </p:nvGrpSpPr>
        <p:grpSpPr>
          <a:xfrm>
            <a:off x="405785" y="1100508"/>
            <a:ext cx="13207821" cy="6269839"/>
            <a:chOff x="0" y="0"/>
            <a:chExt cx="13207820" cy="6269838"/>
          </a:xfrm>
        </p:grpSpPr>
        <p:sp>
          <p:nvSpPr>
            <p:cNvPr id="133" name="Text 3"/>
            <p:cNvSpPr txBox="1"/>
            <p:nvPr/>
          </p:nvSpPr>
          <p:spPr>
            <a:xfrm>
              <a:off x="0" y="0"/>
              <a:ext cx="13207821" cy="116402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45719" tIns="45719" rIns="45719" bIns="45719" numCol="1" anchor="t">
              <a:noAutofit/>
            </a:bodyPr>
            <a:lstStyle>
              <a:lvl1pPr marL="342900" indent="-342900">
                <a:lnSpc>
                  <a:spcPts val="2200"/>
                </a:lnSpc>
                <a:buSzPct val="100000"/>
                <a:buChar char="•"/>
                <a:defRPr sz="2000">
                  <a:solidFill>
                    <a:srgbClr val="C9C2C0"/>
                  </a:solidFill>
                  <a:latin typeface="Gelasio"/>
                  <a:ea typeface="Gelasio"/>
                  <a:cs typeface="Gelasio"/>
                  <a:sym typeface="Gelasio"/>
                </a:defRPr>
              </a:lvl1pPr>
            </a:lstStyle>
            <a:p>
              <a:pPr/>
              <a:r>
                <a:t>When a liquid is at rest, each layer of the liquid applies a pressure on the layer below it due to the weight of the liquid above. This pressure is called hydrostatic pressure.</a:t>
              </a:r>
            </a:p>
          </p:txBody>
        </p:sp>
        <p:sp>
          <p:nvSpPr>
            <p:cNvPr id="134" name="Text 4"/>
            <p:cNvSpPr txBox="1"/>
            <p:nvPr/>
          </p:nvSpPr>
          <p:spPr>
            <a:xfrm>
              <a:off x="0" y="1138337"/>
              <a:ext cx="6720712" cy="661304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45719" tIns="45719" rIns="45719" bIns="45719" numCol="1" anchor="t">
              <a:noAutofit/>
            </a:bodyPr>
            <a:lstStyle>
              <a:lvl1pPr marL="342900" indent="-342900">
                <a:lnSpc>
                  <a:spcPts val="2200"/>
                </a:lnSpc>
                <a:buSzPct val="100000"/>
                <a:buChar char="•"/>
                <a:defRPr sz="2000">
                  <a:solidFill>
                    <a:srgbClr val="C9C2C0"/>
                  </a:solidFill>
                  <a:latin typeface="Gelasio"/>
                  <a:ea typeface="Gelasio"/>
                  <a:cs typeface="Gelasio"/>
                  <a:sym typeface="Gelasio"/>
                </a:defRPr>
              </a:lvl1pPr>
            </a:lstStyle>
            <a:p>
              <a:pPr/>
              <a:r>
                <a:t>Some of the main features of hydrostatic pressure: </a:t>
              </a:r>
            </a:p>
          </p:txBody>
        </p:sp>
        <p:sp>
          <p:nvSpPr>
            <p:cNvPr id="135" name="Text 5"/>
            <p:cNvSpPr txBox="1"/>
            <p:nvPr/>
          </p:nvSpPr>
          <p:spPr>
            <a:xfrm>
              <a:off x="400018" y="1776936"/>
              <a:ext cx="5380490" cy="661304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45719" tIns="45719" rIns="45719" bIns="45719" numCol="1" anchor="t">
              <a:noAutofit/>
            </a:bodyPr>
            <a:lstStyle/>
            <a:p>
              <a:pPr lvl="2" marL="1028700" indent="-342900">
                <a:lnSpc>
                  <a:spcPts val="2200"/>
                </a:lnSpc>
                <a:buSzPct val="100000"/>
                <a:buChar char="•"/>
                <a:defRPr sz="2000">
                  <a:solidFill>
                    <a:srgbClr val="C9C2C0"/>
                  </a:solidFill>
                  <a:latin typeface="Gelasio"/>
                  <a:ea typeface="Gelasio"/>
                  <a:cs typeface="Gelasio"/>
                  <a:sym typeface="Gelasio"/>
                </a:defRPr>
              </a:pPr>
              <a:r>
                <a:t>pressure acts in all directions</a:t>
              </a:r>
            </a:p>
          </p:txBody>
        </p:sp>
        <p:sp>
          <p:nvSpPr>
            <p:cNvPr id="136" name="Text 6"/>
            <p:cNvSpPr txBox="1"/>
            <p:nvPr/>
          </p:nvSpPr>
          <p:spPr>
            <a:xfrm>
              <a:off x="400018" y="2415536"/>
              <a:ext cx="5399109" cy="661304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45719" tIns="45719" rIns="45719" bIns="45719" numCol="1" anchor="t">
              <a:noAutofit/>
            </a:bodyPr>
            <a:lstStyle/>
            <a:p>
              <a:pPr lvl="2" marL="1028700" indent="-342900">
                <a:lnSpc>
                  <a:spcPts val="2200"/>
                </a:lnSpc>
                <a:buSzPct val="100000"/>
                <a:buChar char="•"/>
                <a:defRPr sz="2000">
                  <a:solidFill>
                    <a:srgbClr val="C9C2C0"/>
                  </a:solidFill>
                  <a:latin typeface="Gelasio"/>
                  <a:ea typeface="Gelasio"/>
                  <a:cs typeface="Gelasio"/>
                  <a:sym typeface="Gelasio"/>
                </a:defRPr>
              </a:pPr>
              <a:r>
                <a:t>pressure increases with depth</a:t>
              </a:r>
            </a:p>
          </p:txBody>
        </p:sp>
        <p:sp>
          <p:nvSpPr>
            <p:cNvPr id="137" name="Text 7"/>
            <p:cNvSpPr txBox="1"/>
            <p:nvPr/>
          </p:nvSpPr>
          <p:spPr>
            <a:xfrm>
              <a:off x="400018" y="3054137"/>
              <a:ext cx="6364381" cy="661304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45719" tIns="45719" rIns="45719" bIns="45719" numCol="1" anchor="t">
              <a:noAutofit/>
            </a:bodyPr>
            <a:lstStyle/>
            <a:p>
              <a:pPr lvl="2" marL="1028700" indent="-342900">
                <a:lnSpc>
                  <a:spcPts val="2200"/>
                </a:lnSpc>
                <a:buSzPct val="100000"/>
                <a:buChar char="•"/>
                <a:defRPr sz="2000">
                  <a:solidFill>
                    <a:srgbClr val="C9C2C0"/>
                  </a:solidFill>
                  <a:latin typeface="Gelasio"/>
                  <a:ea typeface="Gelasio"/>
                  <a:cs typeface="Gelasio"/>
                  <a:sym typeface="Gelasio"/>
                </a:defRPr>
              </a:pPr>
              <a:r>
                <a:t>pressure increases with the density of the liquid</a:t>
              </a:r>
            </a:p>
          </p:txBody>
        </p:sp>
        <p:sp>
          <p:nvSpPr>
            <p:cNvPr id="138" name="Text 8"/>
            <p:cNvSpPr txBox="1"/>
            <p:nvPr/>
          </p:nvSpPr>
          <p:spPr>
            <a:xfrm>
              <a:off x="400018" y="3692735"/>
              <a:ext cx="6847176" cy="661304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45719" tIns="45719" rIns="45719" bIns="45719" numCol="1" anchor="t">
              <a:noAutofit/>
            </a:bodyPr>
            <a:lstStyle/>
            <a:p>
              <a:pPr lvl="2" marL="1028700" indent="-342900">
                <a:lnSpc>
                  <a:spcPts val="2200"/>
                </a:lnSpc>
                <a:buSzPct val="100000"/>
                <a:buChar char="•"/>
                <a:defRPr sz="2000">
                  <a:solidFill>
                    <a:srgbClr val="C9C2C0"/>
                  </a:solidFill>
                  <a:latin typeface="Gelasio"/>
                  <a:ea typeface="Gelasio"/>
                  <a:cs typeface="Gelasio"/>
                  <a:sym typeface="Gelasio"/>
                </a:defRPr>
              </a:pPr>
              <a:r>
                <a:t>pressure doesn't depend on the shape of the container</a:t>
              </a:r>
            </a:p>
          </p:txBody>
        </p:sp>
        <p:sp>
          <p:nvSpPr>
            <p:cNvPr id="139" name="Text 9"/>
            <p:cNvSpPr txBox="1"/>
            <p:nvPr/>
          </p:nvSpPr>
          <p:spPr>
            <a:xfrm>
              <a:off x="0" y="4331336"/>
              <a:ext cx="7236422" cy="661304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45719" tIns="45719" rIns="45719" bIns="45719" numCol="1" anchor="t">
              <a:noAutofit/>
            </a:bodyPr>
            <a:lstStyle>
              <a:lvl1pPr marL="342900" indent="-342900">
                <a:lnSpc>
                  <a:spcPts val="2200"/>
                </a:lnSpc>
                <a:buSzPct val="100000"/>
                <a:buChar char="•"/>
                <a:defRPr sz="2000">
                  <a:solidFill>
                    <a:srgbClr val="C9C2C0"/>
                  </a:solidFill>
                  <a:latin typeface="Gelasio"/>
                  <a:ea typeface="Gelasio"/>
                  <a:cs typeface="Gelasio"/>
                  <a:sym typeface="Gelasio"/>
                </a:defRPr>
              </a:lvl1pPr>
            </a:lstStyle>
            <a:p>
              <a:pPr/>
              <a:r>
                <a:t>The hydrostatic pressure at any point in a liquid is given by:</a:t>
              </a:r>
            </a:p>
          </p:txBody>
        </p:sp>
        <p:sp>
          <p:nvSpPr>
            <p:cNvPr id="140" name="Text 10"/>
            <p:cNvSpPr txBox="1"/>
            <p:nvPr/>
          </p:nvSpPr>
          <p:spPr>
            <a:xfrm>
              <a:off x="199960" y="4969936"/>
              <a:ext cx="10799622" cy="661304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45719" tIns="45719" rIns="45719" bIns="45719" numCol="1" anchor="t">
              <a:noAutofit/>
            </a:bodyPr>
            <a:lstStyle/>
            <a:p>
              <a:pPr lvl="1" marL="685800" indent="-342900">
                <a:lnSpc>
                  <a:spcPts val="2200"/>
                </a:lnSpc>
                <a:buSzPct val="100000"/>
                <a:buChar char="•"/>
                <a:defRPr b="1" sz="2000">
                  <a:solidFill>
                    <a:srgbClr val="C9C2C0"/>
                  </a:solidFill>
                  <a:latin typeface="Gelasio"/>
                  <a:ea typeface="Gelasio"/>
                  <a:cs typeface="Gelasio"/>
                  <a:sym typeface="Gelasio"/>
                </a:defRPr>
              </a:pPr>
              <a:r>
                <a:t>Hydrostatic Pressure = Density of liquid × Acceleration due to gravity × Depth</a:t>
              </a:r>
            </a:p>
          </p:txBody>
        </p:sp>
        <p:sp>
          <p:nvSpPr>
            <p:cNvPr id="141" name="Text 11"/>
            <p:cNvSpPr txBox="1"/>
            <p:nvPr/>
          </p:nvSpPr>
          <p:spPr>
            <a:xfrm>
              <a:off x="199960" y="5608535"/>
              <a:ext cx="5683843" cy="661304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45719" tIns="45719" rIns="45719" bIns="45719" numCol="1" anchor="t">
              <a:noAutofit/>
            </a:bodyPr>
            <a:lstStyle/>
            <a:p>
              <a:pPr lvl="1" marL="685800" indent="-342900">
                <a:lnSpc>
                  <a:spcPts val="2200"/>
                </a:lnSpc>
                <a:buSzPct val="100000"/>
                <a:buChar char="•"/>
                <a:defRPr sz="2000">
                  <a:solidFill>
                    <a:srgbClr val="C9C2C0"/>
                  </a:solidFill>
                  <a:latin typeface="Gelasio"/>
                  <a:ea typeface="Gelasio"/>
                  <a:cs typeface="Gelasio"/>
                  <a:sym typeface="Gelasio"/>
                </a:defRPr>
              </a:pPr>
              <a:r>
                <a:t>In symbols: P = ρgh</a:t>
              </a:r>
            </a:p>
          </p:txBody>
        </p:sp>
      </p:grpSp>
      <p:pic>
        <p:nvPicPr>
          <p:cNvPr id="143" name="Image 0" descr="Image 0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7755500" y="1865703"/>
            <a:ext cx="6497629" cy="3586385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Shape 0"/>
          <p:cNvSpPr/>
          <p:nvPr/>
        </p:nvSpPr>
        <p:spPr>
          <a:xfrm>
            <a:off x="0" y="-1"/>
            <a:ext cx="14630400" cy="8169090"/>
          </a:xfrm>
          <a:prstGeom prst="rect">
            <a:avLst/>
          </a:prstGeom>
          <a:solidFill>
            <a:srgbClr val="302D2C"/>
          </a:solidFill>
          <a:ln w="12700">
            <a:miter lim="400000"/>
          </a:ln>
        </p:spPr>
        <p:txBody>
          <a:bodyPr lIns="45719" rIns="45719"/>
          <a:lstStyle/>
          <a:p>
            <a:pPr/>
          </a:p>
        </p:txBody>
      </p:sp>
      <p:sp>
        <p:nvSpPr>
          <p:cNvPr id="146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464342"/>
          </a:solidFill>
          <a:ln w="12700">
            <a:miter lim="400000"/>
          </a:ln>
        </p:spPr>
        <p:txBody>
          <a:bodyPr lIns="45719" rIns="45719"/>
          <a:lstStyle/>
          <a:p>
            <a:pPr/>
          </a:p>
        </p:txBody>
      </p:sp>
      <p:sp>
        <p:nvSpPr>
          <p:cNvPr id="147" name="Text 2"/>
          <p:cNvSpPr txBox="1"/>
          <p:nvPr/>
        </p:nvSpPr>
        <p:spPr>
          <a:xfrm>
            <a:off x="464460" y="614099"/>
            <a:ext cx="2228811" cy="78599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lnSpc>
                <a:spcPts val="5600"/>
              </a:lnSpc>
              <a:defRPr sz="4300">
                <a:solidFill>
                  <a:srgbClr val="EBCCBB"/>
                </a:solidFill>
                <a:latin typeface="Gelasio"/>
                <a:ea typeface="Gelasio"/>
                <a:cs typeface="Gelasio"/>
                <a:sym typeface="Gelasio"/>
              </a:defRPr>
            </a:lvl1pPr>
          </a:lstStyle>
          <a:p>
            <a:pPr/>
            <a:r>
              <a:t>Example</a:t>
            </a:r>
          </a:p>
        </p:txBody>
      </p:sp>
      <p:sp>
        <p:nvSpPr>
          <p:cNvPr id="148" name="Text 3"/>
          <p:cNvSpPr txBox="1"/>
          <p:nvPr/>
        </p:nvSpPr>
        <p:spPr>
          <a:xfrm>
            <a:off x="671689" y="1677908"/>
            <a:ext cx="13558948" cy="46481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lnSpc>
                <a:spcPts val="3100"/>
              </a:lnSpc>
              <a:defRPr sz="2000">
                <a:solidFill>
                  <a:srgbClr val="C9C2C0"/>
                </a:solidFill>
                <a:latin typeface="Gelasio"/>
                <a:ea typeface="Gelasio"/>
                <a:cs typeface="Gelasio"/>
                <a:sym typeface="Gelasio"/>
              </a:defRPr>
            </a:lvl1pPr>
          </a:lstStyle>
          <a:p>
            <a:pPr/>
            <a:r>
              <a:t>If the density of water is 1000 kg/m³, what is the pressure due to the water at the bottom of a swimming pool 2 m deep? </a:t>
            </a:r>
          </a:p>
        </p:txBody>
      </p:sp>
      <p:sp>
        <p:nvSpPr>
          <p:cNvPr id="149" name="Text 4"/>
          <p:cNvSpPr txBox="1"/>
          <p:nvPr/>
        </p:nvSpPr>
        <p:spPr>
          <a:xfrm>
            <a:off x="671689" y="2350392"/>
            <a:ext cx="6436530" cy="46481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lnSpc>
                <a:spcPts val="3100"/>
              </a:lnSpc>
              <a:defRPr sz="2000">
                <a:solidFill>
                  <a:srgbClr val="C9C2C0"/>
                </a:solidFill>
                <a:latin typeface="Gelasio"/>
                <a:ea typeface="Gelasio"/>
                <a:cs typeface="Gelasio"/>
                <a:sym typeface="Gelasio"/>
              </a:defRPr>
            </a:lvl1pPr>
          </a:lstStyle>
          <a:p>
            <a:pPr/>
            <a:r>
              <a:t>pressure = ρgh = 1000 kg/m³  10 N/kg * 2 m = 20000 Pa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Shape 0"/>
          <p:cNvSpPr/>
          <p:nvPr/>
        </p:nvSpPr>
        <p:spPr>
          <a:xfrm>
            <a:off x="0" y="-1"/>
            <a:ext cx="14630400" cy="8169090"/>
          </a:xfrm>
          <a:prstGeom prst="rect">
            <a:avLst/>
          </a:prstGeom>
          <a:solidFill>
            <a:srgbClr val="302D2C"/>
          </a:solidFill>
          <a:ln w="12700">
            <a:miter lim="400000"/>
          </a:ln>
        </p:spPr>
        <p:txBody>
          <a:bodyPr lIns="45719" rIns="45719"/>
          <a:lstStyle/>
          <a:p>
            <a:pPr/>
          </a:p>
        </p:txBody>
      </p:sp>
      <p:sp>
        <p:nvSpPr>
          <p:cNvPr id="152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464342"/>
          </a:solidFill>
          <a:ln w="12700">
            <a:miter lim="400000"/>
          </a:ln>
        </p:spPr>
        <p:txBody>
          <a:bodyPr lIns="45719" rIns="45719"/>
          <a:lstStyle/>
          <a:p>
            <a:pPr/>
          </a:p>
        </p:txBody>
      </p:sp>
      <p:sp>
        <p:nvSpPr>
          <p:cNvPr id="153" name="Text 2"/>
          <p:cNvSpPr txBox="1"/>
          <p:nvPr/>
        </p:nvSpPr>
        <p:spPr>
          <a:xfrm>
            <a:off x="878919" y="606535"/>
            <a:ext cx="5810992" cy="78599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lnSpc>
                <a:spcPts val="5600"/>
              </a:lnSpc>
              <a:defRPr sz="4300">
                <a:solidFill>
                  <a:srgbClr val="EBCCBB"/>
                </a:solidFill>
                <a:latin typeface="Gelasio"/>
                <a:ea typeface="Gelasio"/>
                <a:cs typeface="Gelasio"/>
                <a:sym typeface="Gelasio"/>
              </a:defRPr>
            </a:lvl1pPr>
          </a:lstStyle>
          <a:p>
            <a:pPr/>
            <a:r>
              <a:t>Conclusion and Review</a:t>
            </a:r>
          </a:p>
        </p:txBody>
      </p:sp>
      <p:sp>
        <p:nvSpPr>
          <p:cNvPr id="154" name="Shape 3"/>
          <p:cNvSpPr/>
          <p:nvPr/>
        </p:nvSpPr>
        <p:spPr>
          <a:xfrm>
            <a:off x="833200" y="1499865"/>
            <a:ext cx="4173261" cy="6565173"/>
          </a:xfrm>
          <a:prstGeom prst="roundRect">
            <a:avLst>
              <a:gd name="adj" fmla="val 3195"/>
            </a:avLst>
          </a:prstGeom>
          <a:solidFill>
            <a:srgbClr val="393636"/>
          </a:solidFill>
          <a:ln w="12700">
            <a:miter lim="400000"/>
          </a:ln>
        </p:spPr>
        <p:txBody>
          <a:bodyPr lIns="45719" rIns="45719"/>
          <a:lstStyle/>
          <a:p>
            <a:pPr/>
          </a:p>
        </p:txBody>
      </p:sp>
      <p:sp>
        <p:nvSpPr>
          <p:cNvPr id="155" name="Text 4"/>
          <p:cNvSpPr txBox="1"/>
          <p:nvPr/>
        </p:nvSpPr>
        <p:spPr>
          <a:xfrm>
            <a:off x="1101089" y="2029035"/>
            <a:ext cx="1838603" cy="43725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lnSpc>
                <a:spcPts val="2800"/>
              </a:lnSpc>
              <a:defRPr sz="2100">
                <a:solidFill>
                  <a:srgbClr val="EBCCBB"/>
                </a:solidFill>
                <a:latin typeface="Gelasio"/>
                <a:ea typeface="Gelasio"/>
                <a:cs typeface="Gelasio"/>
                <a:sym typeface="Gelasio"/>
              </a:defRPr>
            </a:lvl1pPr>
          </a:lstStyle>
          <a:p>
            <a:pPr/>
            <a:r>
              <a:t>Key Concepts:</a:t>
            </a:r>
          </a:p>
        </p:txBody>
      </p:sp>
      <p:sp>
        <p:nvSpPr>
          <p:cNvPr id="156" name="Text 5"/>
          <p:cNvSpPr txBox="1"/>
          <p:nvPr/>
        </p:nvSpPr>
        <p:spPr>
          <a:xfrm>
            <a:off x="1101090" y="2585814"/>
            <a:ext cx="3637478" cy="203085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marL="170447" indent="-170447">
              <a:lnSpc>
                <a:spcPts val="3100"/>
              </a:lnSpc>
              <a:buSzPct val="100000"/>
              <a:buChar char="•"/>
              <a:defRPr sz="1700">
                <a:solidFill>
                  <a:srgbClr val="C9C2C0"/>
                </a:solidFill>
                <a:latin typeface="Gelasio"/>
                <a:ea typeface="Gelasio"/>
                <a:cs typeface="Gelasio"/>
                <a:sym typeface="Gelasio"/>
              </a:defRPr>
            </a:pPr>
            <a:r>
              <a:t>Turning effect of a force</a:t>
            </a:r>
          </a:p>
          <a:p>
            <a:pPr marL="170447" indent="-170447">
              <a:lnSpc>
                <a:spcPts val="3100"/>
              </a:lnSpc>
              <a:buSzPct val="100000"/>
              <a:buChar char="•"/>
              <a:defRPr sz="1700">
                <a:solidFill>
                  <a:srgbClr val="C9C2C0"/>
                </a:solidFill>
                <a:latin typeface="Gelasio"/>
                <a:ea typeface="Gelasio"/>
                <a:cs typeface="Gelasio"/>
                <a:sym typeface="Gelasio"/>
              </a:defRPr>
            </a:pPr>
            <a:r>
              <a:t>Center of mass</a:t>
            </a:r>
          </a:p>
          <a:p>
            <a:pPr marL="170447" indent="-170447">
              <a:lnSpc>
                <a:spcPts val="3100"/>
              </a:lnSpc>
              <a:buSzPct val="100000"/>
              <a:buChar char="•"/>
              <a:defRPr sz="1700">
                <a:solidFill>
                  <a:srgbClr val="C9C2C0"/>
                </a:solidFill>
                <a:latin typeface="Gelasio"/>
                <a:ea typeface="Gelasio"/>
                <a:cs typeface="Gelasio"/>
                <a:sym typeface="Gelasio"/>
              </a:defRPr>
            </a:pPr>
            <a:r>
              <a:t>Balance and equilibrium</a:t>
            </a:r>
          </a:p>
          <a:p>
            <a:pPr marL="170447" indent="-170447">
              <a:lnSpc>
                <a:spcPts val="3100"/>
              </a:lnSpc>
              <a:buSzPct val="100000"/>
              <a:buChar char="•"/>
              <a:defRPr sz="1700">
                <a:solidFill>
                  <a:srgbClr val="C9C2C0"/>
                </a:solidFill>
                <a:latin typeface="Gelasio"/>
                <a:ea typeface="Gelasio"/>
                <a:cs typeface="Gelasio"/>
                <a:sym typeface="Gelasio"/>
              </a:defRPr>
            </a:pPr>
            <a:r>
              <a:t>Pressure</a:t>
            </a:r>
          </a:p>
          <a:p>
            <a:pPr marL="170447" indent="-170447">
              <a:lnSpc>
                <a:spcPts val="3100"/>
              </a:lnSpc>
              <a:buSzPct val="100000"/>
              <a:buChar char="•"/>
              <a:defRPr sz="1700">
                <a:solidFill>
                  <a:srgbClr val="C9C2C0"/>
                </a:solidFill>
                <a:latin typeface="Gelasio"/>
                <a:ea typeface="Gelasio"/>
                <a:cs typeface="Gelasio"/>
                <a:sym typeface="Gelasio"/>
              </a:defRPr>
            </a:pPr>
            <a:r>
              <a:t>Hydrostatic pressure</a:t>
            </a:r>
          </a:p>
        </p:txBody>
      </p:sp>
      <p:sp>
        <p:nvSpPr>
          <p:cNvPr id="157" name="Shape 6"/>
          <p:cNvSpPr/>
          <p:nvPr/>
        </p:nvSpPr>
        <p:spPr>
          <a:xfrm>
            <a:off x="5228570" y="1499865"/>
            <a:ext cx="4173260" cy="6565173"/>
          </a:xfrm>
          <a:prstGeom prst="roundRect">
            <a:avLst>
              <a:gd name="adj" fmla="val 3195"/>
            </a:avLst>
          </a:prstGeom>
          <a:solidFill>
            <a:srgbClr val="393636"/>
          </a:solidFill>
          <a:ln w="12700">
            <a:miter lim="400000"/>
          </a:ln>
        </p:spPr>
        <p:txBody>
          <a:bodyPr lIns="45719" rIns="45719"/>
          <a:lstStyle/>
          <a:p>
            <a:pPr/>
          </a:p>
        </p:txBody>
      </p:sp>
      <p:sp>
        <p:nvSpPr>
          <p:cNvPr id="158" name="Text 7"/>
          <p:cNvSpPr txBox="1"/>
          <p:nvPr/>
        </p:nvSpPr>
        <p:spPr>
          <a:xfrm>
            <a:off x="5496519" y="2029035"/>
            <a:ext cx="1364455" cy="43725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lnSpc>
                <a:spcPts val="2800"/>
              </a:lnSpc>
              <a:defRPr sz="2100">
                <a:solidFill>
                  <a:srgbClr val="EBCCBB"/>
                </a:solidFill>
                <a:latin typeface="Gelasio"/>
                <a:ea typeface="Gelasio"/>
                <a:cs typeface="Gelasio"/>
                <a:sym typeface="Gelasio"/>
              </a:defRPr>
            </a:lvl1pPr>
          </a:lstStyle>
          <a:p>
            <a:pPr/>
            <a:r>
              <a:t>Equations:</a:t>
            </a:r>
          </a:p>
        </p:txBody>
      </p:sp>
      <p:sp>
        <p:nvSpPr>
          <p:cNvPr id="159" name="Text 8"/>
          <p:cNvSpPr txBox="1"/>
          <p:nvPr/>
        </p:nvSpPr>
        <p:spPr>
          <a:xfrm>
            <a:off x="5851922" y="2662989"/>
            <a:ext cx="3282078" cy="124345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marL="342900" indent="-342900">
              <a:lnSpc>
                <a:spcPts val="3100"/>
              </a:lnSpc>
              <a:buSzPct val="100000"/>
              <a:buChar char="•"/>
              <a:defRPr sz="1700">
                <a:solidFill>
                  <a:srgbClr val="C9C2C0"/>
                </a:solidFill>
                <a:latin typeface="Gelasio"/>
                <a:ea typeface="Gelasio"/>
                <a:cs typeface="Gelasio"/>
                <a:sym typeface="Gelasio"/>
              </a:defRPr>
            </a:lvl1pPr>
          </a:lstStyle>
          <a:p>
            <a:pPr/>
            <a:r>
              <a:t>moment = force x perpendicular distance from pivot</a:t>
            </a:r>
          </a:p>
        </p:txBody>
      </p:sp>
      <p:sp>
        <p:nvSpPr>
          <p:cNvPr id="160" name="Text 9"/>
          <p:cNvSpPr txBox="1"/>
          <p:nvPr/>
        </p:nvSpPr>
        <p:spPr>
          <a:xfrm>
            <a:off x="5851921" y="3886773"/>
            <a:ext cx="2505154" cy="45605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 marL="342900" indent="-342900">
              <a:lnSpc>
                <a:spcPts val="3100"/>
              </a:lnSpc>
              <a:buSzPct val="100000"/>
              <a:buChar char="•"/>
              <a:defRPr sz="1700">
                <a:solidFill>
                  <a:srgbClr val="C9C2C0"/>
                </a:solidFill>
                <a:latin typeface="Gelasio"/>
                <a:ea typeface="Gelasio"/>
                <a:cs typeface="Gelasio"/>
                <a:sym typeface="Gelasio"/>
              </a:defRPr>
            </a:lvl1pPr>
          </a:lstStyle>
          <a:p>
            <a:pPr/>
            <a:r>
              <a:t>pressure = force/area</a:t>
            </a:r>
          </a:p>
        </p:txBody>
      </p:sp>
      <p:sp>
        <p:nvSpPr>
          <p:cNvPr id="161" name="Shape 10"/>
          <p:cNvSpPr/>
          <p:nvPr/>
        </p:nvSpPr>
        <p:spPr>
          <a:xfrm>
            <a:off x="9623939" y="1499865"/>
            <a:ext cx="4683996" cy="6565173"/>
          </a:xfrm>
          <a:prstGeom prst="roundRect">
            <a:avLst>
              <a:gd name="adj" fmla="val 2847"/>
            </a:avLst>
          </a:prstGeom>
          <a:solidFill>
            <a:srgbClr val="393636"/>
          </a:solidFill>
          <a:ln w="12700">
            <a:miter lim="400000"/>
          </a:ln>
        </p:spPr>
        <p:txBody>
          <a:bodyPr lIns="45719" rIns="45719"/>
          <a:lstStyle/>
          <a:p>
            <a:pPr/>
          </a:p>
        </p:txBody>
      </p:sp>
      <p:sp>
        <p:nvSpPr>
          <p:cNvPr id="162" name="Text 11"/>
          <p:cNvSpPr txBox="1"/>
          <p:nvPr/>
        </p:nvSpPr>
        <p:spPr>
          <a:xfrm>
            <a:off x="9891950" y="2029035"/>
            <a:ext cx="1497545" cy="43725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lnSpc>
                <a:spcPts val="2800"/>
              </a:lnSpc>
              <a:defRPr sz="2100">
                <a:solidFill>
                  <a:srgbClr val="EBCCBB"/>
                </a:solidFill>
                <a:latin typeface="Gelasio"/>
                <a:ea typeface="Gelasio"/>
                <a:cs typeface="Gelasio"/>
                <a:sym typeface="Gelasio"/>
              </a:defRPr>
            </a:lvl1pPr>
          </a:lstStyle>
          <a:p>
            <a:pPr/>
            <a:r>
              <a:t>Takeaways:</a:t>
            </a:r>
          </a:p>
        </p:txBody>
      </p:sp>
      <p:sp>
        <p:nvSpPr>
          <p:cNvPr id="163" name="Text 12"/>
          <p:cNvSpPr txBox="1"/>
          <p:nvPr/>
        </p:nvSpPr>
        <p:spPr>
          <a:xfrm>
            <a:off x="10247352" y="2466140"/>
            <a:ext cx="3877520" cy="124345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marL="342900" indent="-342900">
              <a:lnSpc>
                <a:spcPts val="3100"/>
              </a:lnSpc>
              <a:buSzPct val="100000"/>
              <a:buChar char="•"/>
              <a:defRPr sz="1700">
                <a:solidFill>
                  <a:srgbClr val="C9C2C0"/>
                </a:solidFill>
                <a:latin typeface="Gelasio"/>
                <a:ea typeface="Gelasio"/>
                <a:cs typeface="Gelasio"/>
                <a:sym typeface="Gelasio"/>
              </a:defRPr>
            </a:lvl1pPr>
          </a:lstStyle>
          <a:p>
            <a:pPr/>
            <a:r>
              <a:t>Forces can cause objects to rotate around a pivot point, known as the turning effect of a force.</a:t>
            </a:r>
          </a:p>
        </p:txBody>
      </p:sp>
      <p:sp>
        <p:nvSpPr>
          <p:cNvPr id="164" name="Text 13"/>
          <p:cNvSpPr txBox="1"/>
          <p:nvPr/>
        </p:nvSpPr>
        <p:spPr>
          <a:xfrm>
            <a:off x="10247352" y="3810188"/>
            <a:ext cx="3877520" cy="124345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marL="342900" indent="-342900">
              <a:lnSpc>
                <a:spcPts val="3100"/>
              </a:lnSpc>
              <a:buSzPct val="100000"/>
              <a:buChar char="•"/>
              <a:defRPr sz="1700">
                <a:solidFill>
                  <a:srgbClr val="C9C2C0"/>
                </a:solidFill>
                <a:latin typeface="Gelasio"/>
                <a:ea typeface="Gelasio"/>
                <a:cs typeface="Gelasio"/>
                <a:sym typeface="Gelasio"/>
              </a:defRPr>
            </a:lvl1pPr>
          </a:lstStyle>
          <a:p>
            <a:pPr/>
            <a:r>
              <a:t>The center of mass is the point where an object's weight is evenly distributed in all directions.</a:t>
            </a:r>
          </a:p>
        </p:txBody>
      </p:sp>
      <p:sp>
        <p:nvSpPr>
          <p:cNvPr id="165" name="Text 14"/>
          <p:cNvSpPr txBox="1"/>
          <p:nvPr/>
        </p:nvSpPr>
        <p:spPr>
          <a:xfrm>
            <a:off x="10247352" y="5154237"/>
            <a:ext cx="3877520" cy="124345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marL="342900" indent="-342900">
              <a:lnSpc>
                <a:spcPts val="3100"/>
              </a:lnSpc>
              <a:buSzPct val="100000"/>
              <a:buChar char="•"/>
              <a:defRPr sz="1700">
                <a:solidFill>
                  <a:srgbClr val="C9C2C0"/>
                </a:solidFill>
                <a:latin typeface="Gelasio"/>
                <a:ea typeface="Gelasio"/>
                <a:cs typeface="Gelasio"/>
                <a:sym typeface="Gelasio"/>
              </a:defRPr>
            </a:lvl1pPr>
          </a:lstStyle>
          <a:p>
            <a:pPr/>
            <a:r>
              <a:t>Objects are stable when their center of mass is located above their base of support.</a:t>
            </a:r>
          </a:p>
        </p:txBody>
      </p:sp>
      <p:sp>
        <p:nvSpPr>
          <p:cNvPr id="166" name="Text 15"/>
          <p:cNvSpPr txBox="1"/>
          <p:nvPr/>
        </p:nvSpPr>
        <p:spPr>
          <a:xfrm>
            <a:off x="10247352" y="6413676"/>
            <a:ext cx="3877520" cy="163715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marL="342900" indent="-342900">
              <a:lnSpc>
                <a:spcPts val="3100"/>
              </a:lnSpc>
              <a:buSzPct val="100000"/>
              <a:buChar char="•"/>
              <a:defRPr sz="1700">
                <a:solidFill>
                  <a:srgbClr val="C9C2C0"/>
                </a:solidFill>
                <a:latin typeface="Gelasio"/>
                <a:ea typeface="Gelasio"/>
                <a:cs typeface="Gelasio"/>
                <a:sym typeface="Gelasio"/>
              </a:defRPr>
            </a:lvl1pPr>
          </a:lstStyle>
          <a:p>
            <a:pPr/>
            <a:r>
              <a:t>Pressure is the amount of force exerted per unit area. It can be calculated using the equation pressure = force/area.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Shape 0"/>
          <p:cNvSpPr/>
          <p:nvPr/>
        </p:nvSpPr>
        <p:spPr>
          <a:xfrm>
            <a:off x="0" y="-1"/>
            <a:ext cx="14630400" cy="8169090"/>
          </a:xfrm>
          <a:prstGeom prst="rect">
            <a:avLst/>
          </a:prstGeom>
          <a:solidFill>
            <a:srgbClr val="302D2C"/>
          </a:solidFill>
          <a:ln w="12700">
            <a:miter lim="400000"/>
          </a:ln>
        </p:spPr>
        <p:txBody>
          <a:bodyPr lIns="45719" rIns="45719"/>
          <a:lstStyle/>
          <a:p>
            <a:pPr/>
          </a:p>
        </p:txBody>
      </p:sp>
      <p:sp>
        <p:nvSpPr>
          <p:cNvPr id="169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464342"/>
          </a:solidFill>
          <a:ln w="12700">
            <a:miter lim="400000"/>
          </a:ln>
        </p:spPr>
        <p:txBody>
          <a:bodyPr lIns="45719" rIns="45719"/>
          <a:lstStyle/>
          <a:p>
            <a:pPr/>
          </a:p>
        </p:txBody>
      </p:sp>
      <p:sp>
        <p:nvSpPr>
          <p:cNvPr id="170" name="Text 2"/>
          <p:cNvSpPr txBox="1"/>
          <p:nvPr/>
        </p:nvSpPr>
        <p:spPr>
          <a:xfrm>
            <a:off x="878919" y="2612643"/>
            <a:ext cx="2076820" cy="78599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lnSpc>
                <a:spcPts val="5600"/>
              </a:lnSpc>
              <a:defRPr sz="4300">
                <a:solidFill>
                  <a:srgbClr val="EBCCBB"/>
                </a:solidFill>
                <a:latin typeface="Gelasio"/>
                <a:ea typeface="Gelasio"/>
                <a:cs typeface="Gelasio"/>
                <a:sym typeface="Gelasio"/>
              </a:defRPr>
            </a:lvl1pPr>
          </a:lstStyle>
          <a:p>
            <a:pPr/>
            <a:r>
              <a:t>Practice</a:t>
            </a:r>
          </a:p>
        </p:txBody>
      </p:sp>
      <p:sp>
        <p:nvSpPr>
          <p:cNvPr id="171" name="Text 3"/>
          <p:cNvSpPr txBox="1"/>
          <p:nvPr/>
        </p:nvSpPr>
        <p:spPr>
          <a:xfrm>
            <a:off x="878919" y="3814605"/>
            <a:ext cx="12356571" cy="45605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lnSpc>
                <a:spcPts val="3100"/>
              </a:lnSpc>
              <a:defRPr sz="1700">
                <a:solidFill>
                  <a:srgbClr val="C9C2C0"/>
                </a:solidFill>
                <a:latin typeface="Gelasio"/>
                <a:ea typeface="Gelasio"/>
                <a:cs typeface="Gelasio"/>
                <a:sym typeface="Gelasio"/>
              </a:defRPr>
            </a:lvl1pPr>
          </a:lstStyle>
          <a:p>
            <a:pPr/>
            <a:r>
              <a:t>A uniform meter rule has a weight of W. It is pivoted at the 75 cm mark and balanced by a force of 2 N acting at the 95 cm mark. </a:t>
            </a:r>
          </a:p>
        </p:txBody>
      </p:sp>
      <p:sp>
        <p:nvSpPr>
          <p:cNvPr id="172" name="Text 4"/>
          <p:cNvSpPr txBox="1"/>
          <p:nvPr/>
        </p:nvSpPr>
        <p:spPr>
          <a:xfrm>
            <a:off x="878919" y="4487088"/>
            <a:ext cx="5620737" cy="84975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 marL="284078" indent="-284078">
              <a:lnSpc>
                <a:spcPts val="3100"/>
              </a:lnSpc>
              <a:buSzPct val="100000"/>
              <a:buAutoNum type="alphaLcPeriod" startAt="1"/>
              <a:defRPr sz="1700">
                <a:solidFill>
                  <a:srgbClr val="C9C2C0"/>
                </a:solidFill>
                <a:latin typeface="Gelasio"/>
                <a:ea typeface="Gelasio"/>
                <a:cs typeface="Gelasio"/>
                <a:sym typeface="Gelasio"/>
              </a:defRPr>
            </a:lvl1pPr>
          </a:lstStyle>
          <a:p>
            <a:pPr/>
            <a:r>
              <a:t>Calculate the moment of the 2 N force about the pivot. </a:t>
            </a:r>
          </a:p>
        </p:txBody>
      </p:sp>
      <p:sp>
        <p:nvSpPr>
          <p:cNvPr id="173" name="Text 5"/>
          <p:cNvSpPr txBox="1"/>
          <p:nvPr/>
        </p:nvSpPr>
        <p:spPr>
          <a:xfrm>
            <a:off x="878919" y="5891783"/>
            <a:ext cx="6944418" cy="45605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lnSpc>
                <a:spcPts val="3100"/>
              </a:lnSpc>
              <a:defRPr sz="1700">
                <a:solidFill>
                  <a:srgbClr val="C9C2C0"/>
                </a:solidFill>
                <a:latin typeface="Gelasio"/>
                <a:ea typeface="Gelasio"/>
                <a:cs typeface="Gelasio"/>
                <a:sym typeface="Gelasio"/>
              </a:defRPr>
            </a:lvl1pPr>
          </a:lstStyle>
          <a:p>
            <a:pPr/>
            <a:r>
              <a:t>b. Use the principle of moments to calculate the value of W in newtons. 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Shape 0"/>
          <p:cNvSpPr/>
          <p:nvPr/>
        </p:nvSpPr>
        <p:spPr>
          <a:xfrm>
            <a:off x="0" y="-1"/>
            <a:ext cx="14630400" cy="8169090"/>
          </a:xfrm>
          <a:prstGeom prst="rect">
            <a:avLst/>
          </a:prstGeom>
          <a:solidFill>
            <a:srgbClr val="302D2C"/>
          </a:solidFill>
          <a:ln w="12700">
            <a:miter lim="400000"/>
          </a:ln>
        </p:spPr>
        <p:txBody>
          <a:bodyPr lIns="45719" rIns="45719"/>
          <a:lstStyle/>
          <a:p>
            <a:pPr/>
          </a:p>
        </p:txBody>
      </p:sp>
      <p:sp>
        <p:nvSpPr>
          <p:cNvPr id="176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464342"/>
          </a:solidFill>
          <a:ln w="12700">
            <a:miter lim="400000"/>
          </a:ln>
        </p:spPr>
        <p:txBody>
          <a:bodyPr lIns="45719" rIns="45719"/>
          <a:lstStyle/>
          <a:p>
            <a:pPr/>
          </a:p>
        </p:txBody>
      </p:sp>
      <p:sp>
        <p:nvSpPr>
          <p:cNvPr id="177" name="Text 2"/>
          <p:cNvSpPr txBox="1"/>
          <p:nvPr/>
        </p:nvSpPr>
        <p:spPr>
          <a:xfrm>
            <a:off x="878919" y="1940157"/>
            <a:ext cx="2076820" cy="78599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lnSpc>
                <a:spcPts val="5600"/>
              </a:lnSpc>
              <a:defRPr sz="4300">
                <a:solidFill>
                  <a:srgbClr val="EBCCBB"/>
                </a:solidFill>
                <a:latin typeface="Gelasio"/>
                <a:ea typeface="Gelasio"/>
                <a:cs typeface="Gelasio"/>
                <a:sym typeface="Gelasio"/>
              </a:defRPr>
            </a:lvl1pPr>
          </a:lstStyle>
          <a:p>
            <a:pPr/>
            <a:r>
              <a:t>Practice</a:t>
            </a:r>
          </a:p>
        </p:txBody>
      </p:sp>
      <p:sp>
        <p:nvSpPr>
          <p:cNvPr id="178" name="Text 3"/>
          <p:cNvSpPr txBox="1"/>
          <p:nvPr/>
        </p:nvSpPr>
        <p:spPr>
          <a:xfrm>
            <a:off x="878919" y="3142121"/>
            <a:ext cx="4964421" cy="45605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lnSpc>
                <a:spcPts val="3100"/>
              </a:lnSpc>
              <a:defRPr sz="1700">
                <a:solidFill>
                  <a:srgbClr val="C9C2C0"/>
                </a:solidFill>
                <a:latin typeface="Gelasio"/>
                <a:ea typeface="Gelasio"/>
                <a:cs typeface="Gelasio"/>
                <a:sym typeface="Gelasio"/>
              </a:defRPr>
            </a:lvl1pPr>
          </a:lstStyle>
          <a:p>
            <a:pPr/>
            <a:r>
              <a:t>A earth-moving vehicle uses a special type of tyre. </a:t>
            </a:r>
          </a:p>
        </p:txBody>
      </p:sp>
      <p:sp>
        <p:nvSpPr>
          <p:cNvPr id="179" name="Text 4"/>
          <p:cNvSpPr txBox="1"/>
          <p:nvPr/>
        </p:nvSpPr>
        <p:spPr>
          <a:xfrm>
            <a:off x="878919" y="3814605"/>
            <a:ext cx="11433409" cy="45605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lnSpc>
                <a:spcPts val="3100"/>
              </a:lnSpc>
              <a:defRPr sz="1700">
                <a:solidFill>
                  <a:srgbClr val="C9C2C0"/>
                </a:solidFill>
                <a:latin typeface="Gelasio"/>
                <a:ea typeface="Gelasio"/>
                <a:cs typeface="Gelasio"/>
                <a:sym typeface="Gelasio"/>
              </a:defRPr>
            </a:lvl1pPr>
          </a:lstStyle>
          <a:p>
            <a:pPr/>
            <a:r>
              <a:t>a. When the vehicle is loaded, the area of each tyre in contact with the ground is a rectangle of sides 1.0 m and 0.5 m. </a:t>
            </a:r>
          </a:p>
        </p:txBody>
      </p:sp>
      <p:sp>
        <p:nvSpPr>
          <p:cNvPr id="180" name="Text 5"/>
          <p:cNvSpPr txBox="1"/>
          <p:nvPr/>
        </p:nvSpPr>
        <p:spPr>
          <a:xfrm>
            <a:off x="878919" y="4487088"/>
            <a:ext cx="6464441" cy="45605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lnSpc>
                <a:spcPts val="3100"/>
              </a:lnSpc>
              <a:defRPr sz="1700">
                <a:solidFill>
                  <a:srgbClr val="C9C2C0"/>
                </a:solidFill>
                <a:latin typeface="Gelasio"/>
                <a:ea typeface="Gelasio"/>
                <a:cs typeface="Gelasio"/>
                <a:sym typeface="Gelasio"/>
              </a:defRPr>
            </a:lvl1pPr>
          </a:lstStyle>
          <a:p>
            <a:pPr/>
            <a:r>
              <a:t>    i. Calculate the area is m² of contact of one tyre with the ground.</a:t>
            </a:r>
          </a:p>
        </p:txBody>
      </p:sp>
      <p:sp>
        <p:nvSpPr>
          <p:cNvPr id="181" name="Text 6"/>
          <p:cNvSpPr txBox="1"/>
          <p:nvPr/>
        </p:nvSpPr>
        <p:spPr>
          <a:xfrm>
            <a:off x="878919" y="5159573"/>
            <a:ext cx="9328805" cy="45605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lnSpc>
                <a:spcPts val="3100"/>
              </a:lnSpc>
              <a:defRPr sz="1700">
                <a:solidFill>
                  <a:srgbClr val="C9C2C0"/>
                </a:solidFill>
                <a:latin typeface="Gelasio"/>
                <a:ea typeface="Gelasio"/>
                <a:cs typeface="Gelasio"/>
                <a:sym typeface="Gelasio"/>
              </a:defRPr>
            </a:lvl1pPr>
          </a:lstStyle>
          <a:p>
            <a:pPr/>
            <a:r>
              <a:t>    ii. The vehicle has four of these tyres. Calculate the total area in m² of contact with the ground.</a:t>
            </a:r>
          </a:p>
        </p:txBody>
      </p:sp>
      <p:sp>
        <p:nvSpPr>
          <p:cNvPr id="182" name="Text 7"/>
          <p:cNvSpPr txBox="1"/>
          <p:nvPr/>
        </p:nvSpPr>
        <p:spPr>
          <a:xfrm>
            <a:off x="878919" y="5832057"/>
            <a:ext cx="11445110" cy="45605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lnSpc>
                <a:spcPts val="3100"/>
              </a:lnSpc>
              <a:defRPr sz="1700">
                <a:solidFill>
                  <a:srgbClr val="C9C2C0"/>
                </a:solidFill>
                <a:latin typeface="Gelasio"/>
                <a:ea typeface="Gelasio"/>
                <a:cs typeface="Gelasio"/>
                <a:sym typeface="Gelasio"/>
              </a:defRPr>
            </a:lvl1pPr>
          </a:lstStyle>
          <a:p>
            <a:pPr/>
            <a:r>
              <a:t>b. When the vehicle is loaded, it weighs 100 000 N. Calculate the pressure in N/m² exerted on the ground by the tyres. 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Shape 0"/>
          <p:cNvSpPr/>
          <p:nvPr/>
        </p:nvSpPr>
        <p:spPr>
          <a:xfrm>
            <a:off x="0" y="-1"/>
            <a:ext cx="14630400" cy="8169090"/>
          </a:xfrm>
          <a:prstGeom prst="rect">
            <a:avLst/>
          </a:prstGeom>
          <a:solidFill>
            <a:srgbClr val="302D2C"/>
          </a:solidFill>
          <a:ln w="12700">
            <a:miter lim="400000"/>
          </a:ln>
        </p:spPr>
        <p:txBody>
          <a:bodyPr lIns="45719" rIns="45719"/>
          <a:lstStyle/>
          <a:p>
            <a:pPr/>
          </a:p>
        </p:txBody>
      </p:sp>
      <p:sp>
        <p:nvSpPr>
          <p:cNvPr id="185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464342"/>
          </a:solidFill>
          <a:ln w="12700">
            <a:miter lim="400000"/>
          </a:ln>
        </p:spPr>
        <p:txBody>
          <a:bodyPr lIns="45719" rIns="45719"/>
          <a:lstStyle/>
          <a:p>
            <a:pPr/>
          </a:p>
        </p:txBody>
      </p:sp>
      <p:sp>
        <p:nvSpPr>
          <p:cNvPr id="186" name="Text 2"/>
          <p:cNvSpPr txBox="1"/>
          <p:nvPr/>
        </p:nvSpPr>
        <p:spPr>
          <a:xfrm>
            <a:off x="878919" y="1741721"/>
            <a:ext cx="2076820" cy="78599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lnSpc>
                <a:spcPts val="5600"/>
              </a:lnSpc>
              <a:defRPr sz="4300">
                <a:solidFill>
                  <a:srgbClr val="EBCCBB"/>
                </a:solidFill>
                <a:latin typeface="Gelasio"/>
                <a:ea typeface="Gelasio"/>
                <a:cs typeface="Gelasio"/>
                <a:sym typeface="Gelasio"/>
              </a:defRPr>
            </a:lvl1pPr>
          </a:lstStyle>
          <a:p>
            <a:pPr/>
            <a:r>
              <a:t>Practice</a:t>
            </a:r>
          </a:p>
        </p:txBody>
      </p:sp>
      <p:sp>
        <p:nvSpPr>
          <p:cNvPr id="187" name="Text 3"/>
          <p:cNvSpPr txBox="1"/>
          <p:nvPr/>
        </p:nvSpPr>
        <p:spPr>
          <a:xfrm>
            <a:off x="878919" y="2943685"/>
            <a:ext cx="12872562" cy="84975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lnSpc>
                <a:spcPts val="3100"/>
              </a:lnSpc>
              <a:defRPr sz="1700">
                <a:solidFill>
                  <a:srgbClr val="C9C2C0"/>
                </a:solidFill>
                <a:latin typeface="Gelasio"/>
                <a:ea typeface="Gelasio"/>
                <a:cs typeface="Gelasio"/>
                <a:sym typeface="Gelasio"/>
              </a:defRPr>
            </a:lvl1pPr>
          </a:lstStyle>
          <a:p>
            <a:pPr/>
            <a:r>
              <a:t>A rectangular storage tank has a base measuring 3 m by 2m. The tank is filled with water to a depth of 2 m. The density of the water is 1000 kg/m³, g is 10 N/kg. Calculate: </a:t>
            </a:r>
          </a:p>
        </p:txBody>
      </p:sp>
      <p:sp>
        <p:nvSpPr>
          <p:cNvPr id="188" name="Text 4"/>
          <p:cNvSpPr txBox="1"/>
          <p:nvPr/>
        </p:nvSpPr>
        <p:spPr>
          <a:xfrm>
            <a:off x="878919" y="4013041"/>
            <a:ext cx="3472518" cy="45605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lnSpc>
                <a:spcPts val="3100"/>
              </a:lnSpc>
              <a:defRPr sz="1700">
                <a:solidFill>
                  <a:srgbClr val="C9C2C0"/>
                </a:solidFill>
                <a:latin typeface="Gelasio"/>
                <a:ea typeface="Gelasio"/>
                <a:cs typeface="Gelasio"/>
                <a:sym typeface="Gelasio"/>
              </a:defRPr>
            </a:lvl1pPr>
          </a:lstStyle>
          <a:p>
            <a:pPr/>
            <a:r>
              <a:t>a. The volume of water in the tank. </a:t>
            </a:r>
          </a:p>
        </p:txBody>
      </p:sp>
      <p:sp>
        <p:nvSpPr>
          <p:cNvPr id="189" name="Text 5"/>
          <p:cNvSpPr txBox="1"/>
          <p:nvPr/>
        </p:nvSpPr>
        <p:spPr>
          <a:xfrm>
            <a:off x="878919" y="4685524"/>
            <a:ext cx="3292355" cy="45605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lnSpc>
                <a:spcPts val="3100"/>
              </a:lnSpc>
              <a:defRPr sz="1700">
                <a:solidFill>
                  <a:srgbClr val="C9C2C0"/>
                </a:solidFill>
                <a:latin typeface="Gelasio"/>
                <a:ea typeface="Gelasio"/>
                <a:cs typeface="Gelasio"/>
                <a:sym typeface="Gelasio"/>
              </a:defRPr>
            </a:lvl1pPr>
          </a:lstStyle>
          <a:p>
            <a:pPr/>
            <a:r>
              <a:t>b. The mass of water in the tank. </a:t>
            </a:r>
          </a:p>
        </p:txBody>
      </p:sp>
      <p:sp>
        <p:nvSpPr>
          <p:cNvPr id="190" name="Text 6"/>
          <p:cNvSpPr txBox="1"/>
          <p:nvPr/>
        </p:nvSpPr>
        <p:spPr>
          <a:xfrm>
            <a:off x="878919" y="5358009"/>
            <a:ext cx="3976214" cy="45605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lnSpc>
                <a:spcPts val="3100"/>
              </a:lnSpc>
              <a:defRPr sz="1700">
                <a:solidFill>
                  <a:srgbClr val="C9C2C0"/>
                </a:solidFill>
                <a:latin typeface="Gelasio"/>
                <a:ea typeface="Gelasio"/>
                <a:cs typeface="Gelasio"/>
                <a:sym typeface="Gelasio"/>
              </a:defRPr>
            </a:lvl1pPr>
          </a:lstStyle>
          <a:p>
            <a:pPr/>
            <a:r>
              <a:t>c. The weight of water in the tank (in N). </a:t>
            </a:r>
          </a:p>
        </p:txBody>
      </p:sp>
      <p:sp>
        <p:nvSpPr>
          <p:cNvPr id="191" name="Text 7"/>
          <p:cNvSpPr txBox="1"/>
          <p:nvPr/>
        </p:nvSpPr>
        <p:spPr>
          <a:xfrm>
            <a:off x="878919" y="6030493"/>
            <a:ext cx="4120745" cy="45605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lnSpc>
                <a:spcPts val="3100"/>
              </a:lnSpc>
              <a:defRPr sz="1700">
                <a:solidFill>
                  <a:srgbClr val="C9C2C0"/>
                </a:solidFill>
                <a:latin typeface="Gelasio"/>
                <a:ea typeface="Gelasio"/>
                <a:cs typeface="Gelasio"/>
                <a:sym typeface="Gelasio"/>
              </a:defRPr>
            </a:lvl1pPr>
          </a:lstStyle>
          <a:p>
            <a:pPr/>
            <a:r>
              <a:t>d. The pressure at the bottom of the tank. 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Shape 0"/>
          <p:cNvSpPr/>
          <p:nvPr/>
        </p:nvSpPr>
        <p:spPr>
          <a:xfrm>
            <a:off x="0" y="-1"/>
            <a:ext cx="14630400" cy="8169090"/>
          </a:xfrm>
          <a:prstGeom prst="rect">
            <a:avLst/>
          </a:prstGeom>
          <a:solidFill>
            <a:srgbClr val="302D2C"/>
          </a:solidFill>
          <a:ln w="12700">
            <a:miter lim="400000"/>
          </a:ln>
        </p:spPr>
        <p:txBody>
          <a:bodyPr lIns="45719" rIns="45719"/>
          <a:lstStyle/>
          <a:p>
            <a:pPr/>
          </a:p>
        </p:txBody>
      </p:sp>
      <p:sp>
        <p:nvSpPr>
          <p:cNvPr id="28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464342"/>
          </a:solidFill>
          <a:ln w="12700">
            <a:miter lim="400000"/>
          </a:ln>
        </p:spPr>
        <p:txBody>
          <a:bodyPr lIns="45719" rIns="45719"/>
          <a:lstStyle/>
          <a:p>
            <a:pPr/>
          </a:p>
        </p:txBody>
      </p:sp>
      <p:sp>
        <p:nvSpPr>
          <p:cNvPr id="29" name="Text 2"/>
          <p:cNvSpPr txBox="1"/>
          <p:nvPr/>
        </p:nvSpPr>
        <p:spPr>
          <a:xfrm>
            <a:off x="782212" y="595609"/>
            <a:ext cx="1894698" cy="78599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lnSpc>
                <a:spcPts val="5600"/>
              </a:lnSpc>
              <a:defRPr sz="4300">
                <a:solidFill>
                  <a:srgbClr val="EBCCBB"/>
                </a:solidFill>
                <a:latin typeface="Gelasio"/>
                <a:ea typeface="Gelasio"/>
                <a:cs typeface="Gelasio"/>
                <a:sym typeface="Gelasio"/>
              </a:defRPr>
            </a:lvl1pPr>
          </a:lstStyle>
          <a:p>
            <a:pPr/>
            <a:r>
              <a:t>Review</a:t>
            </a:r>
          </a:p>
        </p:txBody>
      </p:sp>
      <p:sp>
        <p:nvSpPr>
          <p:cNvPr id="30" name="Text 3"/>
          <p:cNvSpPr txBox="1"/>
          <p:nvPr/>
        </p:nvSpPr>
        <p:spPr>
          <a:xfrm>
            <a:off x="934180" y="2087692"/>
            <a:ext cx="8842485" cy="47065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lnSpc>
                <a:spcPts val="3100"/>
              </a:lnSpc>
              <a:defRPr sz="2200">
                <a:solidFill>
                  <a:srgbClr val="C9C2C0"/>
                </a:solidFill>
                <a:latin typeface="Gelasio"/>
                <a:ea typeface="Gelasio"/>
                <a:cs typeface="Gelasio"/>
                <a:sym typeface="Gelasio"/>
              </a:defRPr>
            </a:lvl1pPr>
          </a:lstStyle>
          <a:p>
            <a:pPr/>
            <a:r>
              <a:t>What are two types of frictions? What is the difference between them? </a:t>
            </a:r>
          </a:p>
        </p:txBody>
      </p:sp>
      <p:sp>
        <p:nvSpPr>
          <p:cNvPr id="31" name="Text 4"/>
          <p:cNvSpPr txBox="1"/>
          <p:nvPr/>
        </p:nvSpPr>
        <p:spPr>
          <a:xfrm>
            <a:off x="934180" y="2760176"/>
            <a:ext cx="1501686" cy="47065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lnSpc>
                <a:spcPts val="3100"/>
              </a:lnSpc>
              <a:defRPr sz="2200">
                <a:solidFill>
                  <a:srgbClr val="C9C2C0"/>
                </a:solidFill>
                <a:latin typeface="Gelasio"/>
                <a:ea typeface="Gelasio"/>
                <a:cs typeface="Gelasio"/>
                <a:sym typeface="Gelasio"/>
              </a:defRPr>
            </a:lvl1pPr>
          </a:lstStyle>
          <a:p>
            <a:pPr/>
            <a:r>
              <a:t>What is g? </a:t>
            </a:r>
          </a:p>
        </p:txBody>
      </p:sp>
      <p:sp>
        <p:nvSpPr>
          <p:cNvPr id="32" name="Text 5"/>
          <p:cNvSpPr txBox="1"/>
          <p:nvPr/>
        </p:nvSpPr>
        <p:spPr>
          <a:xfrm>
            <a:off x="934180" y="3432660"/>
            <a:ext cx="7388868" cy="47065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lnSpc>
                <a:spcPts val="3100"/>
              </a:lnSpc>
              <a:defRPr sz="2200">
                <a:solidFill>
                  <a:srgbClr val="C9C2C0"/>
                </a:solidFill>
                <a:latin typeface="Gelasio"/>
                <a:ea typeface="Gelasio"/>
                <a:cs typeface="Gelasio"/>
                <a:sym typeface="Gelasio"/>
              </a:defRPr>
            </a:lvl1pPr>
          </a:lstStyle>
          <a:p>
            <a:pPr/>
            <a:r>
              <a:t>How does the speed of an object changes during free fall? 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Shape 0"/>
          <p:cNvSpPr/>
          <p:nvPr/>
        </p:nvSpPr>
        <p:spPr>
          <a:xfrm>
            <a:off x="0" y="-1"/>
            <a:ext cx="14630400" cy="8169090"/>
          </a:xfrm>
          <a:prstGeom prst="rect">
            <a:avLst/>
          </a:prstGeom>
          <a:solidFill>
            <a:srgbClr val="302D2C"/>
          </a:solidFill>
          <a:ln w="12700">
            <a:miter lim="400000"/>
          </a:ln>
        </p:spPr>
        <p:txBody>
          <a:bodyPr lIns="45719" rIns="45719"/>
          <a:lstStyle/>
          <a:p>
            <a:pPr/>
          </a:p>
        </p:txBody>
      </p:sp>
      <p:sp>
        <p:nvSpPr>
          <p:cNvPr id="35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464342"/>
          </a:solidFill>
          <a:ln w="12700">
            <a:miter lim="400000"/>
          </a:ln>
        </p:spPr>
        <p:txBody>
          <a:bodyPr lIns="45719" rIns="45719"/>
          <a:lstStyle/>
          <a:p>
            <a:pPr/>
          </a:p>
        </p:txBody>
      </p:sp>
      <p:sp>
        <p:nvSpPr>
          <p:cNvPr id="36" name="Text 2"/>
          <p:cNvSpPr txBox="1"/>
          <p:nvPr/>
        </p:nvSpPr>
        <p:spPr>
          <a:xfrm>
            <a:off x="628888" y="424528"/>
            <a:ext cx="4276351" cy="57530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lnSpc>
                <a:spcPts val="3900"/>
              </a:lnSpc>
              <a:defRPr sz="3000">
                <a:solidFill>
                  <a:srgbClr val="EBCCBB"/>
                </a:solidFill>
                <a:latin typeface="Gelasio"/>
                <a:ea typeface="Gelasio"/>
                <a:cs typeface="Gelasio"/>
                <a:sym typeface="Gelasio"/>
              </a:defRPr>
            </a:lvl1pPr>
          </a:lstStyle>
          <a:p>
            <a:pPr/>
            <a:r>
              <a:t>Turning Effect of a Force</a:t>
            </a:r>
          </a:p>
        </p:txBody>
      </p:sp>
      <p:grpSp>
        <p:nvGrpSpPr>
          <p:cNvPr id="43" name="成组"/>
          <p:cNvGrpSpPr/>
          <p:nvPr/>
        </p:nvGrpSpPr>
        <p:grpSpPr>
          <a:xfrm>
            <a:off x="720347" y="1221499"/>
            <a:ext cx="13808509" cy="2541805"/>
            <a:chOff x="0" y="0"/>
            <a:chExt cx="13808507" cy="2541803"/>
          </a:xfrm>
        </p:grpSpPr>
        <p:sp>
          <p:nvSpPr>
            <p:cNvPr id="37" name="Text 6"/>
            <p:cNvSpPr txBox="1"/>
            <p:nvPr/>
          </p:nvSpPr>
          <p:spPr>
            <a:xfrm>
              <a:off x="0" y="-1"/>
              <a:ext cx="5991928" cy="41803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45719" tIns="45719" rIns="45719" bIns="45719" numCol="1" anchor="t">
              <a:noAutofit/>
            </a:bodyPr>
            <a:lstStyle>
              <a:lvl1pPr marL="342900" indent="-342900">
                <a:lnSpc>
                  <a:spcPts val="2200"/>
                </a:lnSpc>
                <a:buSzPct val="100000"/>
                <a:buChar char="•"/>
                <a:defRPr>
                  <a:solidFill>
                    <a:srgbClr val="C9C2C0"/>
                  </a:solidFill>
                  <a:latin typeface="Gelasio"/>
                  <a:ea typeface="Gelasio"/>
                  <a:cs typeface="Gelasio"/>
                  <a:sym typeface="Gelasio"/>
                </a:defRPr>
              </a:lvl1pPr>
            </a:lstStyle>
            <a:p>
              <a:pPr/>
              <a:r>
                <a:t>Imagine you are tightening a nut. </a:t>
              </a:r>
            </a:p>
          </p:txBody>
        </p:sp>
        <p:sp>
          <p:nvSpPr>
            <p:cNvPr id="38" name="Text 7"/>
            <p:cNvSpPr txBox="1"/>
            <p:nvPr/>
          </p:nvSpPr>
          <p:spPr>
            <a:xfrm>
              <a:off x="0" y="403676"/>
              <a:ext cx="12110072" cy="41803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45719" tIns="45719" rIns="45719" bIns="45719" numCol="1" anchor="t">
              <a:noAutofit/>
            </a:bodyPr>
            <a:lstStyle>
              <a:lvl1pPr marL="342900" indent="-342900">
                <a:lnSpc>
                  <a:spcPts val="2200"/>
                </a:lnSpc>
                <a:buSzPct val="100000"/>
                <a:buChar char="•"/>
                <a:defRPr>
                  <a:solidFill>
                    <a:srgbClr val="C9C2C0"/>
                  </a:solidFill>
                  <a:latin typeface="Gelasio"/>
                  <a:ea typeface="Gelasio"/>
                  <a:cs typeface="Gelasio"/>
                  <a:sym typeface="Gelasio"/>
                </a:defRPr>
              </a:lvl1pPr>
            </a:lstStyle>
            <a:p>
              <a:pPr/>
              <a:r>
                <a:t>It is difficult to tighten a nut with your fingers. But with a spanner, you can produce a largr turning effect. </a:t>
              </a:r>
            </a:p>
          </p:txBody>
        </p:sp>
        <p:sp>
          <p:nvSpPr>
            <p:cNvPr id="39" name="Text 8"/>
            <p:cNvSpPr txBox="1"/>
            <p:nvPr/>
          </p:nvSpPr>
          <p:spPr>
            <a:xfrm>
              <a:off x="0" y="807354"/>
              <a:ext cx="9434318" cy="418029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45719" tIns="45719" rIns="45719" bIns="45719" numCol="1" anchor="t">
              <a:noAutofit/>
            </a:bodyPr>
            <a:lstStyle/>
            <a:p>
              <a:pPr marL="342900" indent="-342900">
                <a:lnSpc>
                  <a:spcPts val="2200"/>
                </a:lnSpc>
                <a:buSzPct val="100000"/>
                <a:buChar char="•"/>
                <a:defRPr>
                  <a:solidFill>
                    <a:srgbClr val="C9C2C0"/>
                  </a:solidFill>
                  <a:latin typeface="Gelasio"/>
                  <a:ea typeface="Gelasio"/>
                  <a:cs typeface="Gelasio"/>
                  <a:sym typeface="Gelasio"/>
                </a:defRPr>
              </a:pPr>
              <a:r>
                <a:t>The turning effect of a force is called a </a:t>
              </a:r>
              <a:r>
                <a:rPr b="1"/>
                <a:t>moment</a:t>
              </a:r>
              <a:r>
                <a:t>. </a:t>
              </a:r>
            </a:p>
          </p:txBody>
        </p:sp>
        <p:sp>
          <p:nvSpPr>
            <p:cNvPr id="40" name="Text 9"/>
            <p:cNvSpPr txBox="1"/>
            <p:nvPr/>
          </p:nvSpPr>
          <p:spPr>
            <a:xfrm>
              <a:off x="0" y="1211032"/>
              <a:ext cx="7038146" cy="418029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45719" tIns="45719" rIns="45719" bIns="45719" numCol="1" anchor="t">
              <a:noAutofit/>
            </a:bodyPr>
            <a:lstStyle>
              <a:lvl1pPr marL="342900" indent="-342900">
                <a:lnSpc>
                  <a:spcPts val="2200"/>
                </a:lnSpc>
                <a:buSzPct val="100000"/>
                <a:buChar char="•"/>
                <a:defRPr>
                  <a:solidFill>
                    <a:srgbClr val="C9C2C0"/>
                  </a:solidFill>
                  <a:latin typeface="Gelasio"/>
                  <a:ea typeface="Gelasio"/>
                  <a:cs typeface="Gelasio"/>
                  <a:sym typeface="Gelasio"/>
                </a:defRPr>
              </a:lvl1pPr>
            </a:lstStyle>
            <a:p>
              <a:pPr/>
              <a:r>
                <a:t>Moment is calculated like this: </a:t>
              </a:r>
            </a:p>
          </p:txBody>
        </p:sp>
        <p:sp>
          <p:nvSpPr>
            <p:cNvPr id="41" name="Text 10"/>
            <p:cNvSpPr txBox="1"/>
            <p:nvPr/>
          </p:nvSpPr>
          <p:spPr>
            <a:xfrm>
              <a:off x="1940774" y="1667403"/>
              <a:ext cx="9065125" cy="41803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45719" tIns="45719" rIns="45719" bIns="45719" numCol="1" anchor="t">
              <a:noAutofit/>
            </a:bodyPr>
            <a:lstStyle>
              <a:lvl1pPr algn="ctr">
                <a:lnSpc>
                  <a:spcPts val="2200"/>
                </a:lnSpc>
                <a:defRPr>
                  <a:solidFill>
                    <a:srgbClr val="C9C2C0"/>
                  </a:solidFill>
                  <a:latin typeface="Gelasio"/>
                  <a:ea typeface="Gelasio"/>
                  <a:cs typeface="Gelasio"/>
                  <a:sym typeface="Gelasio"/>
                </a:defRPr>
              </a:lvl1pPr>
            </a:lstStyle>
            <a:p>
              <a:pPr/>
              <a:r>
                <a:t>moment of a force about a point = force * perpendicular distance from the point</a:t>
              </a:r>
            </a:p>
          </p:txBody>
        </p:sp>
        <p:sp>
          <p:nvSpPr>
            <p:cNvPr id="42" name="Text 11"/>
            <p:cNvSpPr txBox="1"/>
            <p:nvPr/>
          </p:nvSpPr>
          <p:spPr>
            <a:xfrm>
              <a:off x="0" y="2123775"/>
              <a:ext cx="13808508" cy="418029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45719" tIns="45719" rIns="45719" bIns="45719" numCol="1" anchor="t">
              <a:noAutofit/>
            </a:bodyPr>
            <a:lstStyle/>
            <a:p>
              <a:pPr marL="342900" indent="-342900">
                <a:lnSpc>
                  <a:spcPts val="2200"/>
                </a:lnSpc>
                <a:buSzPct val="100000"/>
                <a:buChar char="•"/>
                <a:defRPr>
                  <a:solidFill>
                    <a:srgbClr val="C9C2C0"/>
                  </a:solidFill>
                  <a:latin typeface="Gelasio"/>
                  <a:ea typeface="Gelasio"/>
                  <a:cs typeface="Gelasio"/>
                  <a:sym typeface="Gelasio"/>
                </a:defRPr>
              </a:pPr>
              <a:r>
                <a:t>Moments are described as clockwise or anticlockwise, depending on their direction. The moment of a force is called a </a:t>
              </a:r>
              <a:r>
                <a:rPr b="1"/>
                <a:t>torque</a:t>
              </a:r>
              <a:r>
                <a:t>. </a:t>
              </a:r>
            </a:p>
          </p:txBody>
        </p:sp>
      </p:grpSp>
      <p:pic>
        <p:nvPicPr>
          <p:cNvPr id="44" name="Image 0" descr="Image 0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4449616" y="3984972"/>
            <a:ext cx="6236587" cy="3524682"/>
          </a:xfrm>
          <a:prstGeom prst="rect">
            <a:avLst/>
          </a:prstGeom>
          <a:ln w="12700">
            <a:miter lim="400000"/>
          </a:ln>
        </p:spPr>
      </p:pic>
      <p:sp>
        <p:nvSpPr>
          <p:cNvPr id="45" name="Text 12"/>
          <p:cNvSpPr txBox="1"/>
          <p:nvPr/>
        </p:nvSpPr>
        <p:spPr>
          <a:xfrm>
            <a:off x="4321668" y="7731322"/>
            <a:ext cx="6492483" cy="36461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 algn="ctr">
              <a:lnSpc>
                <a:spcPts val="2200"/>
              </a:lnSpc>
              <a:defRPr sz="1700">
                <a:solidFill>
                  <a:srgbClr val="C9C2C0"/>
                </a:solidFill>
                <a:latin typeface="Gelasio"/>
                <a:ea typeface="Gelasio"/>
                <a:cs typeface="Gelasio"/>
                <a:sym typeface="Gelasio"/>
              </a:defRPr>
            </a:lvl1pPr>
          </a:lstStyle>
          <a:p>
            <a:pPr/>
            <a:r>
              <a:t>Turning a spanner with less force by pushing farther from the pivot.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Shape 0"/>
          <p:cNvSpPr/>
          <p:nvPr/>
        </p:nvSpPr>
        <p:spPr>
          <a:xfrm>
            <a:off x="0" y="-1"/>
            <a:ext cx="14630400" cy="8169090"/>
          </a:xfrm>
          <a:prstGeom prst="rect">
            <a:avLst/>
          </a:prstGeom>
          <a:solidFill>
            <a:srgbClr val="302D2C"/>
          </a:solidFill>
          <a:ln w="12700">
            <a:miter lim="400000"/>
          </a:ln>
        </p:spPr>
        <p:txBody>
          <a:bodyPr lIns="45719" rIns="45719"/>
          <a:lstStyle/>
          <a:p>
            <a:pPr/>
          </a:p>
        </p:txBody>
      </p:sp>
      <p:sp>
        <p:nvSpPr>
          <p:cNvPr id="48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464342"/>
          </a:solidFill>
          <a:ln w="12700">
            <a:miter lim="400000"/>
          </a:ln>
        </p:spPr>
        <p:txBody>
          <a:bodyPr lIns="45719" rIns="45719"/>
          <a:lstStyle/>
          <a:p>
            <a:pPr/>
          </a:p>
        </p:txBody>
      </p:sp>
      <p:sp>
        <p:nvSpPr>
          <p:cNvPr id="49" name="Text 2"/>
          <p:cNvSpPr txBox="1"/>
          <p:nvPr/>
        </p:nvSpPr>
        <p:spPr>
          <a:xfrm>
            <a:off x="628887" y="494966"/>
            <a:ext cx="4915060" cy="58114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lnSpc>
                <a:spcPts val="3900"/>
              </a:lnSpc>
              <a:defRPr sz="3200">
                <a:solidFill>
                  <a:srgbClr val="EBCCBB"/>
                </a:solidFill>
                <a:latin typeface="Gelasio"/>
                <a:ea typeface="Gelasio"/>
                <a:cs typeface="Gelasio"/>
                <a:sym typeface="Gelasio"/>
              </a:defRPr>
            </a:lvl1pPr>
          </a:lstStyle>
          <a:p>
            <a:pPr/>
            <a:r>
              <a:t>The Principles of Moments</a:t>
            </a:r>
          </a:p>
        </p:txBody>
      </p:sp>
      <p:grpSp>
        <p:nvGrpSpPr>
          <p:cNvPr id="58" name="成组"/>
          <p:cNvGrpSpPr/>
          <p:nvPr/>
        </p:nvGrpSpPr>
        <p:grpSpPr>
          <a:xfrm>
            <a:off x="357945" y="1173156"/>
            <a:ext cx="14329186" cy="4426655"/>
            <a:chOff x="0" y="0"/>
            <a:chExt cx="14329184" cy="4426654"/>
          </a:xfrm>
        </p:grpSpPr>
        <p:sp>
          <p:nvSpPr>
            <p:cNvPr id="50" name="Text 3"/>
            <p:cNvSpPr txBox="1"/>
            <p:nvPr/>
          </p:nvSpPr>
          <p:spPr>
            <a:xfrm>
              <a:off x="13815" y="0"/>
              <a:ext cx="10459521" cy="1012582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45719" tIns="45719" rIns="45719" bIns="45719" numCol="1" anchor="t">
              <a:noAutofit/>
            </a:bodyPr>
            <a:lstStyle>
              <a:lvl1pPr marL="342900" indent="-342900">
                <a:lnSpc>
                  <a:spcPts val="2200"/>
                </a:lnSpc>
                <a:buSzPct val="100000"/>
                <a:buChar char="•"/>
                <a:defRPr>
                  <a:solidFill>
                    <a:srgbClr val="C9C2C0"/>
                  </a:solidFill>
                  <a:latin typeface="Gelasio"/>
                  <a:ea typeface="Gelasio"/>
                  <a:cs typeface="Gelasio"/>
                  <a:sym typeface="Gelasio"/>
                </a:defRPr>
              </a:lvl1pPr>
            </a:lstStyle>
            <a:p>
              <a:pPr/>
              <a:r>
                <a:t>Moment for person B about the pivot: 500N * 2m = 1000 Nm (anticlockwise) </a:t>
              </a:r>
            </a:p>
          </p:txBody>
        </p:sp>
        <p:sp>
          <p:nvSpPr>
            <p:cNvPr id="51" name="Text 4"/>
            <p:cNvSpPr txBox="1"/>
            <p:nvPr/>
          </p:nvSpPr>
          <p:spPr>
            <a:xfrm>
              <a:off x="0" y="567608"/>
              <a:ext cx="11817706" cy="98758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45719" tIns="45719" rIns="45719" bIns="45719" numCol="1" anchor="t">
              <a:noAutofit/>
            </a:bodyPr>
            <a:lstStyle>
              <a:lvl1pPr marL="342900" indent="-342900">
                <a:lnSpc>
                  <a:spcPts val="2200"/>
                </a:lnSpc>
                <a:buSzPct val="100000"/>
                <a:buChar char="•"/>
                <a:defRPr>
                  <a:solidFill>
                    <a:srgbClr val="C9C2C0"/>
                  </a:solidFill>
                  <a:latin typeface="Gelasio"/>
                  <a:ea typeface="Gelasio"/>
                  <a:cs typeface="Gelasio"/>
                  <a:sym typeface="Gelasio"/>
                </a:defRPr>
              </a:lvl1pPr>
            </a:lstStyle>
            <a:p>
              <a:pPr/>
              <a:r>
                <a:t>Moment for person A about the pivot: 1000N * 1m = 1000 Nm (clockwise) </a:t>
              </a:r>
            </a:p>
          </p:txBody>
        </p:sp>
        <p:sp>
          <p:nvSpPr>
            <p:cNvPr id="52" name="Text 7"/>
            <p:cNvSpPr txBox="1"/>
            <p:nvPr/>
          </p:nvSpPr>
          <p:spPr>
            <a:xfrm>
              <a:off x="13815" y="1130511"/>
              <a:ext cx="10191482" cy="625067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45719" tIns="45719" rIns="45719" bIns="45719" numCol="1" anchor="t">
              <a:noAutofit/>
            </a:bodyPr>
            <a:lstStyle>
              <a:lvl1pPr marL="342900" indent="-342900">
                <a:lnSpc>
                  <a:spcPts val="2200"/>
                </a:lnSpc>
                <a:buSzPct val="100000"/>
                <a:buChar char="•"/>
                <a:defRPr>
                  <a:solidFill>
                    <a:srgbClr val="C9C2C0"/>
                  </a:solidFill>
                  <a:latin typeface="Gelasio"/>
                  <a:ea typeface="Gelasio"/>
                  <a:cs typeface="Gelasio"/>
                  <a:sym typeface="Gelasio"/>
                </a:defRPr>
              </a:lvl1pPr>
            </a:lstStyle>
            <a:p>
              <a:pPr/>
              <a:r>
                <a:t>Thus, one turning effect balance the other. </a:t>
              </a:r>
            </a:p>
          </p:txBody>
        </p:sp>
        <p:sp>
          <p:nvSpPr>
            <p:cNvPr id="53" name="Text 8"/>
            <p:cNvSpPr txBox="1"/>
            <p:nvPr/>
          </p:nvSpPr>
          <p:spPr>
            <a:xfrm>
              <a:off x="0" y="1652944"/>
              <a:ext cx="10971136" cy="765202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45719" tIns="45719" rIns="45719" bIns="45719" numCol="1" anchor="t">
              <a:noAutofit/>
            </a:bodyPr>
            <a:lstStyle>
              <a:lvl1pPr marL="342900" indent="-342900">
                <a:lnSpc>
                  <a:spcPts val="2200"/>
                </a:lnSpc>
                <a:buSzPct val="100000"/>
                <a:buChar char="•"/>
                <a:defRPr>
                  <a:solidFill>
                    <a:srgbClr val="C9C2C0"/>
                  </a:solidFill>
                  <a:latin typeface="Gelasio"/>
                  <a:ea typeface="Gelasio"/>
                  <a:cs typeface="Gelasio"/>
                  <a:sym typeface="Gelasio"/>
                </a:defRPr>
              </a:lvl1pPr>
            </a:lstStyle>
            <a:p>
              <a:pPr/>
              <a:r>
                <a:t>This illustrates the principles of moment: </a:t>
              </a:r>
            </a:p>
          </p:txBody>
        </p:sp>
        <p:sp>
          <p:nvSpPr>
            <p:cNvPr id="54" name="Text 9"/>
            <p:cNvSpPr txBox="1"/>
            <p:nvPr/>
          </p:nvSpPr>
          <p:spPr>
            <a:xfrm>
              <a:off x="404048" y="1978137"/>
              <a:ext cx="13925137" cy="1097235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45719" tIns="45719" rIns="45719" bIns="45719" numCol="1" anchor="t">
              <a:noAutofit/>
            </a:bodyPr>
            <a:lstStyle/>
            <a:p>
              <a:pPr lvl="2" marL="1028700" indent="-342900">
                <a:lnSpc>
                  <a:spcPts val="2200"/>
                </a:lnSpc>
                <a:buSzPct val="100000"/>
                <a:buChar char="•"/>
                <a:defRPr>
                  <a:solidFill>
                    <a:srgbClr val="C9C2C0"/>
                  </a:solidFill>
                  <a:latin typeface="Gelasio"/>
                  <a:ea typeface="Gelasio"/>
                  <a:cs typeface="Gelasio"/>
                  <a:sym typeface="Gelasio"/>
                </a:defRPr>
              </a:pPr>
              <a:r>
                <a:t>If an object is in equilibrium: the sum of the clockwise moments about any point is equal to the sum of the anticlockwise moments about that point. </a:t>
              </a:r>
            </a:p>
          </p:txBody>
        </p:sp>
        <p:sp>
          <p:nvSpPr>
            <p:cNvPr id="55" name="Text 10"/>
            <p:cNvSpPr txBox="1"/>
            <p:nvPr/>
          </p:nvSpPr>
          <p:spPr>
            <a:xfrm>
              <a:off x="13815" y="2612601"/>
              <a:ext cx="5084521" cy="111943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45719" tIns="45719" rIns="45719" bIns="45719" numCol="1" anchor="t">
              <a:noAutofit/>
            </a:bodyPr>
            <a:lstStyle>
              <a:lvl1pPr marL="342900" indent="-342900">
                <a:lnSpc>
                  <a:spcPts val="2200"/>
                </a:lnSpc>
                <a:buSzPct val="100000"/>
                <a:buChar char="•"/>
                <a:defRPr>
                  <a:solidFill>
                    <a:srgbClr val="C9C2C0"/>
                  </a:solidFill>
                  <a:latin typeface="Gelasio"/>
                  <a:ea typeface="Gelasio"/>
                  <a:cs typeface="Gelasio"/>
                  <a:sym typeface="Gelasio"/>
                </a:defRPr>
              </a:lvl1pPr>
            </a:lstStyle>
            <a:p>
              <a:pPr/>
              <a:r>
                <a:t>Conditions for equilibrium: </a:t>
              </a:r>
            </a:p>
          </p:txBody>
        </p:sp>
        <p:sp>
          <p:nvSpPr>
            <p:cNvPr id="56" name="Text 11"/>
            <p:cNvSpPr txBox="1"/>
            <p:nvPr/>
          </p:nvSpPr>
          <p:spPr>
            <a:xfrm>
              <a:off x="419698" y="3004518"/>
              <a:ext cx="11632095" cy="335596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45719" tIns="45719" rIns="45719" bIns="45719" numCol="1" anchor="t">
              <a:noAutofit/>
            </a:bodyPr>
            <a:lstStyle/>
            <a:p>
              <a:pPr lvl="2" marL="1028700" indent="-342900">
                <a:lnSpc>
                  <a:spcPts val="2200"/>
                </a:lnSpc>
                <a:buSzPct val="100000"/>
                <a:buChar char="•"/>
                <a:defRPr>
                  <a:solidFill>
                    <a:srgbClr val="C9C2C0"/>
                  </a:solidFill>
                  <a:latin typeface="Gelasio"/>
                  <a:ea typeface="Gelasio"/>
                  <a:cs typeface="Gelasio"/>
                  <a:sym typeface="Gelasio"/>
                </a:defRPr>
              </a:pPr>
              <a:r>
                <a:t>The sum of the forces in one direction must equal the sum of  the forces in the opposite direction. </a:t>
              </a:r>
            </a:p>
          </p:txBody>
        </p:sp>
        <p:sp>
          <p:nvSpPr>
            <p:cNvPr id="57" name="Text 12"/>
            <p:cNvSpPr txBox="1"/>
            <p:nvPr/>
          </p:nvSpPr>
          <p:spPr>
            <a:xfrm>
              <a:off x="402142" y="3498313"/>
              <a:ext cx="5315735" cy="928342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45719" tIns="45719" rIns="45719" bIns="45719" numCol="1" anchor="t">
              <a:noAutofit/>
            </a:bodyPr>
            <a:lstStyle/>
            <a:p>
              <a:pPr lvl="2" marL="1028700" indent="-342900">
                <a:lnSpc>
                  <a:spcPts val="2200"/>
                </a:lnSpc>
                <a:buSzPct val="100000"/>
                <a:buChar char="•"/>
                <a:defRPr>
                  <a:solidFill>
                    <a:srgbClr val="C9C2C0"/>
                  </a:solidFill>
                  <a:latin typeface="Gelasio"/>
                  <a:ea typeface="Gelasio"/>
                  <a:cs typeface="Gelasio"/>
                  <a:sym typeface="Gelasio"/>
                </a:defRPr>
              </a:pPr>
              <a:r>
                <a:t>The principle of moments must apply. </a:t>
              </a:r>
            </a:p>
          </p:txBody>
        </p:sp>
      </p:grpSp>
      <p:pic>
        <p:nvPicPr>
          <p:cNvPr id="59" name="Image 0" descr="Image 0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4643998" y="5072805"/>
            <a:ext cx="5660373" cy="3051748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Shape 0"/>
          <p:cNvSpPr/>
          <p:nvPr/>
        </p:nvSpPr>
        <p:spPr>
          <a:xfrm>
            <a:off x="0" y="-1"/>
            <a:ext cx="14630400" cy="8169090"/>
          </a:xfrm>
          <a:prstGeom prst="rect">
            <a:avLst/>
          </a:prstGeom>
          <a:solidFill>
            <a:srgbClr val="302D2C"/>
          </a:solidFill>
          <a:ln w="12700">
            <a:miter lim="400000"/>
          </a:ln>
        </p:spPr>
        <p:txBody>
          <a:bodyPr lIns="45719" rIns="45719"/>
          <a:lstStyle/>
          <a:p>
            <a:pPr/>
          </a:p>
        </p:txBody>
      </p:sp>
      <p:sp>
        <p:nvSpPr>
          <p:cNvPr id="62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464342"/>
          </a:solidFill>
          <a:ln w="12700">
            <a:miter lim="400000"/>
          </a:ln>
        </p:spPr>
        <p:txBody>
          <a:bodyPr lIns="45719" rIns="45719"/>
          <a:lstStyle/>
          <a:p>
            <a:pPr/>
          </a:p>
        </p:txBody>
      </p:sp>
      <p:sp>
        <p:nvSpPr>
          <p:cNvPr id="63" name="Text 2"/>
          <p:cNvSpPr txBox="1"/>
          <p:nvPr/>
        </p:nvSpPr>
        <p:spPr>
          <a:xfrm>
            <a:off x="628888" y="424528"/>
            <a:ext cx="1586469" cy="57530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lnSpc>
                <a:spcPts val="3900"/>
              </a:lnSpc>
              <a:defRPr sz="3000">
                <a:solidFill>
                  <a:srgbClr val="EBCCBB"/>
                </a:solidFill>
                <a:latin typeface="Gelasio"/>
                <a:ea typeface="Gelasio"/>
                <a:cs typeface="Gelasio"/>
                <a:sym typeface="Gelasio"/>
              </a:defRPr>
            </a:lvl1pPr>
          </a:lstStyle>
          <a:p>
            <a:pPr/>
            <a:r>
              <a:t>Example</a:t>
            </a:r>
          </a:p>
        </p:txBody>
      </p:sp>
      <p:grpSp>
        <p:nvGrpSpPr>
          <p:cNvPr id="73" name="成组"/>
          <p:cNvGrpSpPr/>
          <p:nvPr/>
        </p:nvGrpSpPr>
        <p:grpSpPr>
          <a:xfrm>
            <a:off x="631316" y="1371885"/>
            <a:ext cx="12830684" cy="5563907"/>
            <a:chOff x="0" y="0"/>
            <a:chExt cx="12830683" cy="5563905"/>
          </a:xfrm>
        </p:grpSpPr>
        <p:sp>
          <p:nvSpPr>
            <p:cNvPr id="64" name="Text 3"/>
            <p:cNvSpPr txBox="1"/>
            <p:nvPr/>
          </p:nvSpPr>
          <p:spPr>
            <a:xfrm>
              <a:off x="55261" y="0"/>
              <a:ext cx="12775423" cy="70514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45719" tIns="45719" rIns="45719" bIns="45719" numCol="1" anchor="t">
              <a:noAutofit/>
            </a:bodyPr>
            <a:lstStyle>
              <a:lvl1pPr>
                <a:lnSpc>
                  <a:spcPts val="2200"/>
                </a:lnSpc>
                <a:defRPr sz="2000">
                  <a:solidFill>
                    <a:srgbClr val="C9C2C0"/>
                  </a:solidFill>
                  <a:latin typeface="Gelasio"/>
                  <a:ea typeface="Gelasio"/>
                  <a:cs typeface="Gelasio"/>
                  <a:sym typeface="Gelasio"/>
                </a:defRPr>
              </a:lvl1pPr>
            </a:lstStyle>
            <a:p>
              <a:pPr/>
              <a:r>
                <a:t>An adult and a child are sitting on two sides of a seesaw. The adult weighs 690 N, and the child weighs 140 N. The distance between the adult and the pivot is 0.3m. The seesaw is in equilibrium. </a:t>
              </a:r>
            </a:p>
          </p:txBody>
        </p:sp>
        <p:sp>
          <p:nvSpPr>
            <p:cNvPr id="65" name="Text 4"/>
            <p:cNvSpPr txBox="1"/>
            <p:nvPr/>
          </p:nvSpPr>
          <p:spPr>
            <a:xfrm>
              <a:off x="0" y="972270"/>
              <a:ext cx="7882236" cy="400602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45719" tIns="45719" rIns="45719" bIns="45719" numCol="1" anchor="t">
              <a:noAutofit/>
            </a:bodyPr>
            <a:lstStyle>
              <a:lvl1pPr>
                <a:lnSpc>
                  <a:spcPts val="2200"/>
                </a:lnSpc>
                <a:defRPr sz="2000">
                  <a:solidFill>
                    <a:srgbClr val="C9C2C0"/>
                  </a:solidFill>
                  <a:latin typeface="Gelasio"/>
                  <a:ea typeface="Gelasio"/>
                  <a:cs typeface="Gelasio"/>
                  <a:sym typeface="Gelasio"/>
                </a:defRPr>
              </a:lvl1pPr>
            </a:lstStyle>
            <a:p>
              <a:pPr/>
              <a:r>
                <a:t>a. What is the distance between the child and the pivot? </a:t>
              </a:r>
            </a:p>
          </p:txBody>
        </p:sp>
        <p:sp>
          <p:nvSpPr>
            <p:cNvPr id="66" name="Text 6"/>
            <p:cNvSpPr txBox="1"/>
            <p:nvPr/>
          </p:nvSpPr>
          <p:spPr>
            <a:xfrm>
              <a:off x="13815" y="1660586"/>
              <a:ext cx="8923525" cy="400602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45719" tIns="45719" rIns="45719" bIns="45719" numCol="1" anchor="t">
              <a:noAutofit/>
            </a:bodyPr>
            <a:lstStyle>
              <a:lvl1pPr>
                <a:lnSpc>
                  <a:spcPts val="2200"/>
                </a:lnSpc>
                <a:defRPr>
                  <a:solidFill>
                    <a:srgbClr val="C9C2C0"/>
                  </a:solidFill>
                  <a:latin typeface="Gelasio"/>
                  <a:ea typeface="Gelasio"/>
                  <a:cs typeface="Gelasio"/>
                  <a:sym typeface="Gelasio"/>
                </a:defRPr>
              </a:lvl1pPr>
            </a:lstStyle>
            <a:p>
              <a:pPr/>
              <a:r>
                <a:t>         Sum of anticlockwise moments = 690 N * 0.3 m = 207 Nm (anticlockwise)</a:t>
              </a:r>
            </a:p>
          </p:txBody>
        </p:sp>
        <p:sp>
          <p:nvSpPr>
            <p:cNvPr id="67" name="Text 7"/>
            <p:cNvSpPr txBox="1"/>
            <p:nvPr/>
          </p:nvSpPr>
          <p:spPr>
            <a:xfrm>
              <a:off x="56307" y="2176047"/>
              <a:ext cx="8009064" cy="400603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45719" tIns="45719" rIns="45719" bIns="45719" numCol="1" anchor="t">
              <a:noAutofit/>
            </a:bodyPr>
            <a:lstStyle>
              <a:lvl1pPr>
                <a:lnSpc>
                  <a:spcPts val="2200"/>
                </a:lnSpc>
                <a:defRPr>
                  <a:solidFill>
                    <a:srgbClr val="C9C2C0"/>
                  </a:solidFill>
                  <a:latin typeface="Gelasio"/>
                  <a:ea typeface="Gelasio"/>
                  <a:cs typeface="Gelasio"/>
                  <a:sym typeface="Gelasio"/>
                </a:defRPr>
              </a:lvl1pPr>
            </a:lstStyle>
            <a:p>
              <a:pPr/>
              <a:r>
                <a:t>         Sum of clockwise moments = 140 N * X = 140X N (clockwise) </a:t>
              </a:r>
            </a:p>
          </p:txBody>
        </p:sp>
        <p:sp>
          <p:nvSpPr>
            <p:cNvPr id="68" name="Text 8"/>
            <p:cNvSpPr txBox="1"/>
            <p:nvPr/>
          </p:nvSpPr>
          <p:spPr>
            <a:xfrm>
              <a:off x="110522" y="2691509"/>
              <a:ext cx="3734176" cy="400602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45719" tIns="45719" rIns="45719" bIns="45719" numCol="1" anchor="t">
              <a:noAutofit/>
            </a:bodyPr>
            <a:lstStyle>
              <a:lvl1pPr>
                <a:lnSpc>
                  <a:spcPts val="2200"/>
                </a:lnSpc>
                <a:defRPr>
                  <a:solidFill>
                    <a:srgbClr val="C9C2C0"/>
                  </a:solidFill>
                  <a:latin typeface="Gelasio"/>
                  <a:ea typeface="Gelasio"/>
                  <a:cs typeface="Gelasio"/>
                  <a:sym typeface="Gelasio"/>
                </a:defRPr>
              </a:lvl1pPr>
            </a:lstStyle>
            <a:p>
              <a:pPr/>
              <a:r>
                <a:t>        140X N = 207 Nm</a:t>
              </a:r>
            </a:p>
          </p:txBody>
        </p:sp>
        <p:sp>
          <p:nvSpPr>
            <p:cNvPr id="69" name="Text 9"/>
            <p:cNvSpPr txBox="1"/>
            <p:nvPr/>
          </p:nvSpPr>
          <p:spPr>
            <a:xfrm>
              <a:off x="138152" y="3171401"/>
              <a:ext cx="4103625" cy="400603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45719" tIns="45719" rIns="45719" bIns="45719" numCol="1" anchor="t">
              <a:noAutofit/>
            </a:bodyPr>
            <a:lstStyle>
              <a:lvl1pPr>
                <a:lnSpc>
                  <a:spcPts val="2200"/>
                </a:lnSpc>
                <a:defRPr>
                  <a:solidFill>
                    <a:srgbClr val="C9C2C0"/>
                  </a:solidFill>
                  <a:latin typeface="Gelasio"/>
                  <a:ea typeface="Gelasio"/>
                  <a:cs typeface="Gelasio"/>
                  <a:sym typeface="Gelasio"/>
                </a:defRPr>
              </a:lvl1pPr>
            </a:lstStyle>
            <a:p>
              <a:pPr/>
              <a:r>
                <a:t>        X = 207m / 140 = 1.48 m </a:t>
              </a:r>
            </a:p>
          </p:txBody>
        </p:sp>
        <p:sp>
          <p:nvSpPr>
            <p:cNvPr id="70" name="Text 11"/>
            <p:cNvSpPr txBox="1"/>
            <p:nvPr/>
          </p:nvSpPr>
          <p:spPr>
            <a:xfrm>
              <a:off x="0" y="4047557"/>
              <a:ext cx="9446653" cy="400602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45719" tIns="45719" rIns="45719" bIns="45719" numCol="1" anchor="t">
              <a:noAutofit/>
            </a:bodyPr>
            <a:lstStyle>
              <a:lvl1pPr>
                <a:lnSpc>
                  <a:spcPts val="2200"/>
                </a:lnSpc>
                <a:defRPr sz="2000">
                  <a:solidFill>
                    <a:srgbClr val="C9C2C0"/>
                  </a:solidFill>
                  <a:latin typeface="Gelasio"/>
                  <a:ea typeface="Gelasio"/>
                  <a:cs typeface="Gelasio"/>
                  <a:sym typeface="Gelasio"/>
                </a:defRPr>
              </a:lvl1pPr>
            </a:lstStyle>
            <a:p>
              <a:pPr/>
              <a:r>
                <a:t>b. What is the supporting force exerted by the pivot to the seesaw? </a:t>
              </a:r>
            </a:p>
          </p:txBody>
        </p:sp>
        <p:sp>
          <p:nvSpPr>
            <p:cNvPr id="71" name="Text 12"/>
            <p:cNvSpPr txBox="1"/>
            <p:nvPr/>
          </p:nvSpPr>
          <p:spPr>
            <a:xfrm>
              <a:off x="110522" y="4682217"/>
              <a:ext cx="11866395" cy="400602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45719" tIns="45719" rIns="45719" bIns="45719" numCol="1" anchor="t">
              <a:noAutofit/>
            </a:bodyPr>
            <a:lstStyle>
              <a:lvl1pPr>
                <a:lnSpc>
                  <a:spcPts val="2200"/>
                </a:lnSpc>
                <a:defRPr>
                  <a:solidFill>
                    <a:srgbClr val="C9C2C0"/>
                  </a:solidFill>
                  <a:latin typeface="Gelasio"/>
                  <a:ea typeface="Gelasio"/>
                  <a:cs typeface="Gelasio"/>
                  <a:sym typeface="Gelasio"/>
                </a:defRPr>
              </a:lvl1pPr>
            </a:lstStyle>
            <a:p>
              <a:pPr/>
              <a:r>
                <a:t>        Force downwards = Weight of the adult + weight of the child = 690 N + 140 N = 830 N</a:t>
              </a:r>
            </a:p>
          </p:txBody>
        </p:sp>
        <p:sp>
          <p:nvSpPr>
            <p:cNvPr id="72" name="Text 13"/>
            <p:cNvSpPr txBox="1"/>
            <p:nvPr/>
          </p:nvSpPr>
          <p:spPr>
            <a:xfrm>
              <a:off x="138152" y="5163303"/>
              <a:ext cx="9864367" cy="400603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45719" tIns="45719" rIns="45719" bIns="45719" numCol="1" anchor="t">
              <a:noAutofit/>
            </a:bodyPr>
            <a:lstStyle>
              <a:lvl1pPr>
                <a:lnSpc>
                  <a:spcPts val="2200"/>
                </a:lnSpc>
                <a:defRPr>
                  <a:solidFill>
                    <a:srgbClr val="C9C2C0"/>
                  </a:solidFill>
                  <a:latin typeface="Gelasio"/>
                  <a:ea typeface="Gelasio"/>
                  <a:cs typeface="Gelasio"/>
                  <a:sym typeface="Gelasio"/>
                </a:defRPr>
              </a:lvl1pPr>
            </a:lstStyle>
            <a:p>
              <a:pPr/>
              <a:r>
                <a:t>        Supporting force = 830 N</a:t>
              </a:r>
            </a:p>
          </p:txBody>
        </p:sp>
      </p:grpSp>
      <p:pic>
        <p:nvPicPr>
          <p:cNvPr id="74" name="Image 0" descr="Image 0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833199" y="9999568"/>
            <a:ext cx="12964001" cy="6291334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Shape 0"/>
          <p:cNvSpPr/>
          <p:nvPr/>
        </p:nvSpPr>
        <p:spPr>
          <a:xfrm>
            <a:off x="0" y="-1"/>
            <a:ext cx="14630400" cy="8169090"/>
          </a:xfrm>
          <a:prstGeom prst="rect">
            <a:avLst/>
          </a:prstGeom>
          <a:solidFill>
            <a:srgbClr val="302D2C"/>
          </a:solidFill>
          <a:ln w="12700">
            <a:miter lim="400000"/>
          </a:ln>
        </p:spPr>
        <p:txBody>
          <a:bodyPr lIns="45719" rIns="45719"/>
          <a:lstStyle/>
          <a:p>
            <a:pPr/>
          </a:p>
        </p:txBody>
      </p:sp>
      <p:sp>
        <p:nvSpPr>
          <p:cNvPr id="77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464342"/>
          </a:solidFill>
          <a:ln w="12700">
            <a:miter lim="400000"/>
          </a:ln>
        </p:spPr>
        <p:txBody>
          <a:bodyPr lIns="45719" rIns="45719"/>
          <a:lstStyle/>
          <a:p>
            <a:pPr/>
          </a:p>
        </p:txBody>
      </p:sp>
      <p:sp>
        <p:nvSpPr>
          <p:cNvPr id="78" name="Text 2"/>
          <p:cNvSpPr txBox="1"/>
          <p:nvPr/>
        </p:nvSpPr>
        <p:spPr>
          <a:xfrm>
            <a:off x="628888" y="536095"/>
            <a:ext cx="2687425" cy="57530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lnSpc>
                <a:spcPts val="3900"/>
              </a:lnSpc>
              <a:defRPr sz="3000">
                <a:solidFill>
                  <a:srgbClr val="EBCCBB"/>
                </a:solidFill>
                <a:latin typeface="Gelasio"/>
                <a:ea typeface="Gelasio"/>
                <a:cs typeface="Gelasio"/>
                <a:sym typeface="Gelasio"/>
              </a:defRPr>
            </a:lvl1pPr>
          </a:lstStyle>
          <a:p>
            <a:pPr/>
            <a:r>
              <a:t>Center of Mass</a:t>
            </a:r>
          </a:p>
        </p:txBody>
      </p:sp>
      <p:grpSp>
        <p:nvGrpSpPr>
          <p:cNvPr id="83" name="成组"/>
          <p:cNvGrpSpPr/>
          <p:nvPr/>
        </p:nvGrpSpPr>
        <p:grpSpPr>
          <a:xfrm>
            <a:off x="526938" y="1598514"/>
            <a:ext cx="9001441" cy="5631498"/>
            <a:chOff x="0" y="0"/>
            <a:chExt cx="9001439" cy="5631496"/>
          </a:xfrm>
        </p:grpSpPr>
        <p:sp>
          <p:nvSpPr>
            <p:cNvPr id="79" name="Text 3"/>
            <p:cNvSpPr txBox="1"/>
            <p:nvPr/>
          </p:nvSpPr>
          <p:spPr>
            <a:xfrm>
              <a:off x="0" y="0"/>
              <a:ext cx="6435055" cy="146208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45719" tIns="45719" rIns="45719" bIns="45719" numCol="1" anchor="t">
              <a:noAutofit/>
            </a:bodyPr>
            <a:lstStyle>
              <a:lvl1pPr marL="342900" indent="-342900">
                <a:lnSpc>
                  <a:spcPts val="2200"/>
                </a:lnSpc>
                <a:buSzPct val="100000"/>
                <a:buChar char="•"/>
                <a:defRPr sz="2000">
                  <a:solidFill>
                    <a:srgbClr val="C9C2C0"/>
                  </a:solidFill>
                  <a:latin typeface="Gelasio"/>
                  <a:ea typeface="Gelasio"/>
                  <a:cs typeface="Gelasio"/>
                  <a:sym typeface="Gelasio"/>
                </a:defRPr>
              </a:lvl1pPr>
            </a:lstStyle>
            <a:p>
              <a:pPr/>
              <a:r>
                <a:t>All objects are made up of lots of tiny particles, each with a small gravitational force on it. </a:t>
              </a:r>
            </a:p>
          </p:txBody>
        </p:sp>
        <p:sp>
          <p:nvSpPr>
            <p:cNvPr id="80" name="Text 4"/>
            <p:cNvSpPr txBox="1"/>
            <p:nvPr/>
          </p:nvSpPr>
          <p:spPr>
            <a:xfrm>
              <a:off x="0" y="1389804"/>
              <a:ext cx="9001440" cy="2556182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45719" tIns="45719" rIns="45719" bIns="45719" numCol="1" anchor="t">
              <a:noAutofit/>
            </a:bodyPr>
            <a:lstStyle>
              <a:lvl1pPr marL="342900" indent="-342900">
                <a:lnSpc>
                  <a:spcPts val="2200"/>
                </a:lnSpc>
                <a:buSzPct val="100000"/>
                <a:buChar char="•"/>
                <a:defRPr sz="2000">
                  <a:solidFill>
                    <a:srgbClr val="C9C2C0"/>
                  </a:solidFill>
                  <a:latin typeface="Gelasio"/>
                  <a:ea typeface="Gelasio"/>
                  <a:cs typeface="Gelasio"/>
                  <a:sym typeface="Gelasio"/>
                </a:defRPr>
              </a:lvl1pPr>
            </a:lstStyle>
            <a:p>
              <a:pPr/>
              <a:r>
                <a:t>The rocks balance when placed at one particular point, G, because the gravitational forces have turning effects about G which cancel out. </a:t>
              </a:r>
            </a:p>
          </p:txBody>
        </p:sp>
        <p:sp>
          <p:nvSpPr>
            <p:cNvPr id="81" name="Text 5"/>
            <p:cNvSpPr txBox="1"/>
            <p:nvPr/>
          </p:nvSpPr>
          <p:spPr>
            <a:xfrm>
              <a:off x="0" y="2779605"/>
              <a:ext cx="4864736" cy="146208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45719" tIns="45719" rIns="45719" bIns="45719" numCol="1" anchor="t">
              <a:noAutofit/>
            </a:bodyPr>
            <a:lstStyle>
              <a:lvl1pPr marL="342900" indent="-342900">
                <a:lnSpc>
                  <a:spcPts val="2200"/>
                </a:lnSpc>
                <a:buSzPct val="100000"/>
                <a:buChar char="•"/>
                <a:defRPr sz="2000">
                  <a:solidFill>
                    <a:srgbClr val="C9C2C0"/>
                  </a:solidFill>
                  <a:latin typeface="Gelasio"/>
                  <a:ea typeface="Gelasio"/>
                  <a:cs typeface="Gelasio"/>
                  <a:sym typeface="Gelasio"/>
                </a:defRPr>
              </a:lvl1pPr>
            </a:lstStyle>
            <a:p>
              <a:pPr/>
              <a:r>
                <a:t>Together, the small gravitational forces act like a single force at G. </a:t>
              </a:r>
            </a:p>
          </p:txBody>
        </p:sp>
        <p:sp>
          <p:nvSpPr>
            <p:cNvPr id="82" name="Text 6"/>
            <p:cNvSpPr txBox="1"/>
            <p:nvPr/>
          </p:nvSpPr>
          <p:spPr>
            <a:xfrm>
              <a:off x="0" y="4169409"/>
              <a:ext cx="3406538" cy="146208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45719" tIns="45719" rIns="45719" bIns="45719" numCol="1" anchor="t">
              <a:noAutofit/>
            </a:bodyPr>
            <a:lstStyle>
              <a:lvl1pPr marL="342900" indent="-342900">
                <a:lnSpc>
                  <a:spcPts val="2200"/>
                </a:lnSpc>
                <a:buSzPct val="100000"/>
                <a:buChar char="•"/>
                <a:defRPr sz="2000">
                  <a:solidFill>
                    <a:srgbClr val="C9C2C0"/>
                  </a:solidFill>
                  <a:latin typeface="Gelasio"/>
                  <a:ea typeface="Gelasio"/>
                  <a:cs typeface="Gelasio"/>
                  <a:sym typeface="Gelasio"/>
                </a:defRPr>
              </a:lvl1pPr>
            </a:lstStyle>
            <a:p>
              <a:pPr/>
              <a:r>
                <a:t>G is the center of mass (or center of gravity). </a:t>
              </a:r>
            </a:p>
          </p:txBody>
        </p:sp>
      </p:grpSp>
      <p:pic>
        <p:nvPicPr>
          <p:cNvPr id="84" name="Image 0" descr="Image 0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9609811" y="1856390"/>
            <a:ext cx="4489316" cy="4456308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Shape 0"/>
          <p:cNvSpPr/>
          <p:nvPr/>
        </p:nvSpPr>
        <p:spPr>
          <a:xfrm>
            <a:off x="0" y="-1"/>
            <a:ext cx="14630400" cy="8169090"/>
          </a:xfrm>
          <a:prstGeom prst="rect">
            <a:avLst/>
          </a:prstGeom>
          <a:solidFill>
            <a:srgbClr val="302D2C"/>
          </a:solidFill>
          <a:ln w="12700">
            <a:miter lim="400000"/>
          </a:ln>
        </p:spPr>
        <p:txBody>
          <a:bodyPr lIns="45719" rIns="45719"/>
          <a:lstStyle/>
          <a:p>
            <a:pPr/>
          </a:p>
        </p:txBody>
      </p:sp>
      <p:sp>
        <p:nvSpPr>
          <p:cNvPr id="87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464342"/>
          </a:solidFill>
          <a:ln w="12700">
            <a:miter lim="400000"/>
          </a:ln>
        </p:spPr>
        <p:txBody>
          <a:bodyPr lIns="45719" rIns="45719"/>
          <a:lstStyle/>
          <a:p>
            <a:pPr/>
          </a:p>
        </p:txBody>
      </p:sp>
      <p:sp>
        <p:nvSpPr>
          <p:cNvPr id="88" name="Text 2"/>
          <p:cNvSpPr txBox="1"/>
          <p:nvPr/>
        </p:nvSpPr>
        <p:spPr>
          <a:xfrm>
            <a:off x="666274" y="451710"/>
            <a:ext cx="1527136" cy="61162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lnSpc>
                <a:spcPts val="4200"/>
              </a:lnSpc>
              <a:defRPr sz="3200">
                <a:solidFill>
                  <a:srgbClr val="EBCCBB"/>
                </a:solidFill>
                <a:latin typeface="Gelasio"/>
                <a:ea typeface="Gelasio"/>
                <a:cs typeface="Gelasio"/>
                <a:sym typeface="Gelasio"/>
              </a:defRPr>
            </a:lvl1pPr>
          </a:lstStyle>
          <a:p>
            <a:pPr/>
            <a:r>
              <a:t>Stability</a:t>
            </a:r>
          </a:p>
        </p:txBody>
      </p:sp>
      <p:sp>
        <p:nvSpPr>
          <p:cNvPr id="89" name="Text 3"/>
          <p:cNvSpPr txBox="1"/>
          <p:nvPr/>
        </p:nvSpPr>
        <p:spPr>
          <a:xfrm>
            <a:off x="931068" y="1346977"/>
            <a:ext cx="8816900" cy="38061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 marL="342900" indent="-342900">
              <a:lnSpc>
                <a:spcPts val="2300"/>
              </a:lnSpc>
              <a:buSzPct val="100000"/>
              <a:buChar char="•"/>
              <a:defRPr sz="1900">
                <a:solidFill>
                  <a:srgbClr val="C9C2C0"/>
                </a:solidFill>
                <a:latin typeface="Gelasio"/>
                <a:ea typeface="Gelasio"/>
                <a:cs typeface="Gelasio"/>
                <a:sym typeface="Gelasio"/>
              </a:defRPr>
            </a:lvl1pPr>
          </a:lstStyle>
          <a:p>
            <a:pPr/>
            <a:r>
              <a:t>If a box is pushed a little and then released, it falls back to its original position. </a:t>
            </a:r>
          </a:p>
        </p:txBody>
      </p:sp>
      <p:sp>
        <p:nvSpPr>
          <p:cNvPr id="90" name="Text 4"/>
          <p:cNvSpPr txBox="1"/>
          <p:nvPr/>
        </p:nvSpPr>
        <p:spPr>
          <a:xfrm>
            <a:off x="931068" y="1724822"/>
            <a:ext cx="5181965" cy="38061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 marL="342900" indent="-342900">
              <a:lnSpc>
                <a:spcPts val="2300"/>
              </a:lnSpc>
              <a:buSzPct val="100000"/>
              <a:buChar char="•"/>
              <a:defRPr sz="1900">
                <a:solidFill>
                  <a:srgbClr val="C9C2C0"/>
                </a:solidFill>
                <a:latin typeface="Gelasio"/>
                <a:ea typeface="Gelasio"/>
                <a:cs typeface="Gelasio"/>
                <a:sym typeface="Gelasio"/>
              </a:defRPr>
            </a:lvl1pPr>
          </a:lstStyle>
          <a:p>
            <a:pPr/>
            <a:r>
              <a:t>If the box is pushed much further, it topples. </a:t>
            </a:r>
          </a:p>
        </p:txBody>
      </p:sp>
      <p:sp>
        <p:nvSpPr>
          <p:cNvPr id="91" name="Text 5"/>
          <p:cNvSpPr txBox="1"/>
          <p:nvPr/>
        </p:nvSpPr>
        <p:spPr>
          <a:xfrm>
            <a:off x="931068" y="2102666"/>
            <a:ext cx="9098141" cy="38061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 marL="342900" indent="-342900">
              <a:lnSpc>
                <a:spcPts val="2300"/>
              </a:lnSpc>
              <a:buSzPct val="100000"/>
              <a:buChar char="•"/>
              <a:defRPr sz="1900">
                <a:solidFill>
                  <a:srgbClr val="C9C2C0"/>
                </a:solidFill>
                <a:latin typeface="Gelasio"/>
                <a:ea typeface="Gelasio"/>
                <a:cs typeface="Gelasio"/>
                <a:sym typeface="Gelasio"/>
              </a:defRPr>
            </a:lvl1pPr>
          </a:lstStyle>
          <a:p>
            <a:pPr/>
            <a:r>
              <a:t>It starts to topple as soon as its center of mass passes over the edge of its base. </a:t>
            </a:r>
          </a:p>
        </p:txBody>
      </p:sp>
      <p:sp>
        <p:nvSpPr>
          <p:cNvPr id="92" name="Text 7"/>
          <p:cNvSpPr txBox="1"/>
          <p:nvPr/>
        </p:nvSpPr>
        <p:spPr>
          <a:xfrm>
            <a:off x="624541" y="2766923"/>
            <a:ext cx="2635521" cy="36905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lnSpc>
                <a:spcPts val="2100"/>
              </a:lnSpc>
              <a:defRPr sz="2200">
                <a:solidFill>
                  <a:srgbClr val="EBCCBB"/>
                </a:solidFill>
                <a:latin typeface="Gelasio"/>
                <a:ea typeface="Gelasio"/>
                <a:cs typeface="Gelasio"/>
                <a:sym typeface="Gelasio"/>
              </a:defRPr>
            </a:lvl1pPr>
          </a:lstStyle>
          <a:p>
            <a:pPr/>
            <a:r>
              <a:t>States of equilibrium</a:t>
            </a:r>
          </a:p>
        </p:txBody>
      </p:sp>
      <p:sp>
        <p:nvSpPr>
          <p:cNvPr id="93" name="Text 8"/>
          <p:cNvSpPr txBox="1"/>
          <p:nvPr/>
        </p:nvSpPr>
        <p:spPr>
          <a:xfrm>
            <a:off x="1096565" y="3240215"/>
            <a:ext cx="9621154" cy="38061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 marL="342900" indent="-342900">
              <a:lnSpc>
                <a:spcPts val="2300"/>
              </a:lnSpc>
              <a:buSzPct val="100000"/>
              <a:buChar char="•"/>
              <a:defRPr sz="1900">
                <a:solidFill>
                  <a:srgbClr val="C9C2C0"/>
                </a:solidFill>
                <a:latin typeface="Gelasio"/>
                <a:ea typeface="Gelasio"/>
                <a:cs typeface="Gelasio"/>
                <a:sym typeface="Gelasio"/>
              </a:defRPr>
            </a:lvl1pPr>
          </a:lstStyle>
          <a:p>
            <a:pPr/>
            <a:r>
              <a:t>Stable equilibrium: if you tip the object a little, the center of mass stays over the base. </a:t>
            </a:r>
          </a:p>
        </p:txBody>
      </p:sp>
      <p:sp>
        <p:nvSpPr>
          <p:cNvPr id="94" name="Text 9"/>
          <p:cNvSpPr txBox="1"/>
          <p:nvPr/>
        </p:nvSpPr>
        <p:spPr>
          <a:xfrm>
            <a:off x="1096565" y="3618060"/>
            <a:ext cx="11767287" cy="38061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 marL="342900" indent="-342900">
              <a:lnSpc>
                <a:spcPts val="2300"/>
              </a:lnSpc>
              <a:buSzPct val="100000"/>
              <a:buChar char="•"/>
              <a:defRPr sz="1900">
                <a:solidFill>
                  <a:srgbClr val="C9C2C0"/>
                </a:solidFill>
                <a:latin typeface="Gelasio"/>
                <a:ea typeface="Gelasio"/>
                <a:cs typeface="Gelasio"/>
                <a:sym typeface="Gelasio"/>
              </a:defRPr>
            </a:lvl1pPr>
          </a:lstStyle>
          <a:p>
            <a:pPr/>
            <a:r>
              <a:t>Unstable equilibrium: if you tip the object a little, the center of mass immediately passes beyond the base. </a:t>
            </a:r>
          </a:p>
        </p:txBody>
      </p:sp>
      <p:sp>
        <p:nvSpPr>
          <p:cNvPr id="95" name="Text 10"/>
          <p:cNvSpPr txBox="1"/>
          <p:nvPr/>
        </p:nvSpPr>
        <p:spPr>
          <a:xfrm>
            <a:off x="1096565" y="3995904"/>
            <a:ext cx="7286977" cy="38061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 marL="342900" indent="-342900">
              <a:lnSpc>
                <a:spcPts val="2300"/>
              </a:lnSpc>
              <a:buSzPct val="100000"/>
              <a:buChar char="•"/>
              <a:defRPr sz="1900">
                <a:solidFill>
                  <a:srgbClr val="C9C2C0"/>
                </a:solidFill>
                <a:latin typeface="Gelasio"/>
                <a:ea typeface="Gelasio"/>
                <a:cs typeface="Gelasio"/>
                <a:sym typeface="Gelasio"/>
              </a:defRPr>
            </a:lvl1pPr>
          </a:lstStyle>
          <a:p>
            <a:pPr/>
            <a:r>
              <a:t>Neutral equilibrium: the center of mass is always over the base. </a:t>
            </a:r>
          </a:p>
        </p:txBody>
      </p:sp>
      <p:pic>
        <p:nvPicPr>
          <p:cNvPr id="96" name="Image 0" descr="Image 0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209136" y="4649230"/>
            <a:ext cx="9542146" cy="34721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Shape 0"/>
          <p:cNvSpPr/>
          <p:nvPr/>
        </p:nvSpPr>
        <p:spPr>
          <a:xfrm>
            <a:off x="0" y="-1"/>
            <a:ext cx="14630400" cy="8169090"/>
          </a:xfrm>
          <a:prstGeom prst="rect">
            <a:avLst/>
          </a:prstGeom>
          <a:solidFill>
            <a:srgbClr val="302D2C"/>
          </a:solidFill>
          <a:ln w="12700">
            <a:miter lim="400000"/>
          </a:ln>
        </p:spPr>
        <p:txBody>
          <a:bodyPr lIns="45719" rIns="45719"/>
          <a:lstStyle/>
          <a:p>
            <a:pPr/>
          </a:p>
        </p:txBody>
      </p:sp>
      <p:sp>
        <p:nvSpPr>
          <p:cNvPr id="99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464342"/>
          </a:solidFill>
          <a:ln w="12700">
            <a:miter lim="400000"/>
          </a:ln>
        </p:spPr>
        <p:txBody>
          <a:bodyPr lIns="45719" rIns="45719"/>
          <a:lstStyle/>
          <a:p>
            <a:pPr/>
          </a:p>
        </p:txBody>
      </p:sp>
      <p:sp>
        <p:nvSpPr>
          <p:cNvPr id="100" name="Text 2"/>
          <p:cNvSpPr txBox="1"/>
          <p:nvPr/>
        </p:nvSpPr>
        <p:spPr>
          <a:xfrm>
            <a:off x="628888" y="424528"/>
            <a:ext cx="1628699" cy="57530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lnSpc>
                <a:spcPts val="3900"/>
              </a:lnSpc>
              <a:defRPr sz="3000">
                <a:solidFill>
                  <a:srgbClr val="EBCCBB"/>
                </a:solidFill>
                <a:latin typeface="Gelasio"/>
                <a:ea typeface="Gelasio"/>
                <a:cs typeface="Gelasio"/>
                <a:sym typeface="Gelasio"/>
              </a:defRPr>
            </a:lvl1pPr>
          </a:lstStyle>
          <a:p>
            <a:pPr/>
            <a:r>
              <a:t>Pressure</a:t>
            </a:r>
          </a:p>
        </p:txBody>
      </p:sp>
      <p:grpSp>
        <p:nvGrpSpPr>
          <p:cNvPr id="107" name="成组"/>
          <p:cNvGrpSpPr/>
          <p:nvPr/>
        </p:nvGrpSpPr>
        <p:grpSpPr>
          <a:xfrm>
            <a:off x="877610" y="1265901"/>
            <a:ext cx="13463920" cy="2577848"/>
            <a:chOff x="0" y="0"/>
            <a:chExt cx="13463919" cy="2577847"/>
          </a:xfrm>
        </p:grpSpPr>
        <p:sp>
          <p:nvSpPr>
            <p:cNvPr id="101" name="Text 3"/>
            <p:cNvSpPr txBox="1"/>
            <p:nvPr/>
          </p:nvSpPr>
          <p:spPr>
            <a:xfrm>
              <a:off x="0" y="0"/>
              <a:ext cx="5331951" cy="448103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45719" tIns="45719" rIns="45719" bIns="45719" numCol="1" anchor="t">
              <a:noAutofit/>
            </a:bodyPr>
            <a:lstStyle>
              <a:lvl1pPr marL="342900" indent="-342900">
                <a:lnSpc>
                  <a:spcPts val="2200"/>
                </a:lnSpc>
                <a:buSzPct val="100000"/>
                <a:buChar char="•"/>
                <a:defRPr sz="2000">
                  <a:solidFill>
                    <a:srgbClr val="C9C2C0"/>
                  </a:solidFill>
                  <a:latin typeface="Gelasio"/>
                  <a:ea typeface="Gelasio"/>
                  <a:cs typeface="Gelasio"/>
                  <a:sym typeface="Gelasio"/>
                </a:defRPr>
              </a:lvl1pPr>
            </a:lstStyle>
            <a:p>
              <a:pPr/>
              <a:r>
                <a:t>Pressure is the force exerted per unit area. </a:t>
              </a:r>
            </a:p>
          </p:txBody>
        </p:sp>
        <p:sp>
          <p:nvSpPr>
            <p:cNvPr id="102" name="Text 4"/>
            <p:cNvSpPr txBox="1"/>
            <p:nvPr/>
          </p:nvSpPr>
          <p:spPr>
            <a:xfrm>
              <a:off x="0" y="425949"/>
              <a:ext cx="11995358" cy="448103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45719" tIns="45719" rIns="45719" bIns="45719" numCol="1" anchor="t">
              <a:noAutofit/>
            </a:bodyPr>
            <a:lstStyle>
              <a:lvl1pPr marL="342900" indent="-342900">
                <a:lnSpc>
                  <a:spcPts val="2200"/>
                </a:lnSpc>
                <a:buSzPct val="100000"/>
                <a:buChar char="•"/>
                <a:defRPr sz="2000">
                  <a:solidFill>
                    <a:srgbClr val="C9C2C0"/>
                  </a:solidFill>
                  <a:latin typeface="Gelasio"/>
                  <a:ea typeface="Gelasio"/>
                  <a:cs typeface="Gelasio"/>
                  <a:sym typeface="Gelasio"/>
                </a:defRPr>
              </a:lvl1pPr>
            </a:lstStyle>
            <a:p>
              <a:pPr/>
              <a:r>
                <a:t>The SI unit for pressure is the pascal (Pa), which is equivalent to one newton per square meter (N/m2).</a:t>
              </a:r>
            </a:p>
          </p:txBody>
        </p:sp>
        <p:sp>
          <p:nvSpPr>
            <p:cNvPr id="103" name="Text 5"/>
            <p:cNvSpPr txBox="1"/>
            <p:nvPr/>
          </p:nvSpPr>
          <p:spPr>
            <a:xfrm>
              <a:off x="0" y="851898"/>
              <a:ext cx="3680207" cy="448104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45719" tIns="45719" rIns="45719" bIns="45719" numCol="1" anchor="t">
              <a:noAutofit/>
            </a:bodyPr>
            <a:lstStyle>
              <a:lvl1pPr marL="342900" indent="-342900">
                <a:lnSpc>
                  <a:spcPts val="2200"/>
                </a:lnSpc>
                <a:buSzPct val="100000"/>
                <a:buChar char="•"/>
                <a:defRPr sz="2000">
                  <a:solidFill>
                    <a:srgbClr val="C9C2C0"/>
                  </a:solidFill>
                  <a:latin typeface="Gelasio"/>
                  <a:ea typeface="Gelasio"/>
                  <a:cs typeface="Gelasio"/>
                  <a:sym typeface="Gelasio"/>
                </a:defRPr>
              </a:lvl1pPr>
            </a:lstStyle>
            <a:p>
              <a:pPr/>
              <a:r>
                <a:t>The equation for pressure is:</a:t>
              </a:r>
            </a:p>
          </p:txBody>
        </p:sp>
        <p:sp>
          <p:nvSpPr>
            <p:cNvPr id="104" name="Text 6"/>
            <p:cNvSpPr txBox="1"/>
            <p:nvPr/>
          </p:nvSpPr>
          <p:spPr>
            <a:xfrm>
              <a:off x="248839" y="1277846"/>
              <a:ext cx="4852825" cy="448103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45719" tIns="45719" rIns="45719" bIns="45719" numCol="1" anchor="t">
              <a:noAutofit/>
            </a:bodyPr>
            <a:lstStyle/>
            <a:p>
              <a:pPr lvl="1" marL="685800" indent="-342900">
                <a:lnSpc>
                  <a:spcPts val="2200"/>
                </a:lnSpc>
                <a:buSzPct val="100000"/>
                <a:buChar char="•"/>
                <a:defRPr b="1" sz="2000">
                  <a:solidFill>
                    <a:srgbClr val="C9C2C0"/>
                  </a:solidFill>
                  <a:latin typeface="Gelasio"/>
                  <a:ea typeface="Gelasio"/>
                  <a:cs typeface="Gelasio"/>
                  <a:sym typeface="Gelasio"/>
                </a:defRPr>
              </a:pPr>
              <a:r>
                <a:t>Pressure (P) = Force (F) / Area (A)</a:t>
              </a:r>
            </a:p>
          </p:txBody>
        </p:sp>
        <p:sp>
          <p:nvSpPr>
            <p:cNvPr id="105" name="Text 7"/>
            <p:cNvSpPr txBox="1"/>
            <p:nvPr/>
          </p:nvSpPr>
          <p:spPr>
            <a:xfrm>
              <a:off x="0" y="1703795"/>
              <a:ext cx="2755241" cy="448104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45719" tIns="45719" rIns="45719" bIns="45719" numCol="1" anchor="t">
              <a:noAutofit/>
            </a:bodyPr>
            <a:lstStyle>
              <a:lvl1pPr marL="342900" indent="-342900">
                <a:lnSpc>
                  <a:spcPts val="2200"/>
                </a:lnSpc>
                <a:buSzPct val="100000"/>
                <a:buChar char="•"/>
                <a:defRPr sz="2000">
                  <a:solidFill>
                    <a:srgbClr val="C9C2C0"/>
                  </a:solidFill>
                  <a:latin typeface="Gelasio"/>
                  <a:ea typeface="Gelasio"/>
                  <a:cs typeface="Gelasio"/>
                  <a:sym typeface="Gelasio"/>
                </a:defRPr>
              </a:lvl1pPr>
            </a:lstStyle>
            <a:p>
              <a:pPr/>
              <a:r>
                <a:t>In symbols: p = F / A</a:t>
              </a:r>
            </a:p>
          </p:txBody>
        </p:sp>
        <p:sp>
          <p:nvSpPr>
            <p:cNvPr id="106" name="Text 8"/>
            <p:cNvSpPr txBox="1"/>
            <p:nvPr/>
          </p:nvSpPr>
          <p:spPr>
            <a:xfrm>
              <a:off x="0" y="2129744"/>
              <a:ext cx="13463920" cy="448104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45719" tIns="45719" rIns="45719" bIns="45719" numCol="1" anchor="t">
              <a:noAutofit/>
            </a:bodyPr>
            <a:lstStyle>
              <a:lvl1pPr marL="342900" indent="-342900">
                <a:lnSpc>
                  <a:spcPts val="2200"/>
                </a:lnSpc>
                <a:buSzPct val="100000"/>
                <a:buChar char="•"/>
                <a:defRPr sz="2000">
                  <a:solidFill>
                    <a:srgbClr val="C9C2C0"/>
                  </a:solidFill>
                  <a:latin typeface="Gelasio"/>
                  <a:ea typeface="Gelasio"/>
                  <a:cs typeface="Gelasio"/>
                  <a:sym typeface="Gelasio"/>
                </a:defRPr>
              </a:lvl1pPr>
            </a:lstStyle>
            <a:p>
              <a:pPr/>
              <a:r>
                <a:t>Pressure can be measured using a variety of instruments, such as barometers, manometers, and pressure gauges. </a:t>
              </a:r>
            </a:p>
          </p:txBody>
        </p:sp>
      </p:grpSp>
      <p:pic>
        <p:nvPicPr>
          <p:cNvPr id="108" name="Image 0" descr="Image 0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120066" y="4105226"/>
            <a:ext cx="8390268" cy="4372495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Shape 0"/>
          <p:cNvSpPr/>
          <p:nvPr/>
        </p:nvSpPr>
        <p:spPr>
          <a:xfrm>
            <a:off x="0" y="-1"/>
            <a:ext cx="14630400" cy="8169090"/>
          </a:xfrm>
          <a:prstGeom prst="rect">
            <a:avLst/>
          </a:prstGeom>
          <a:solidFill>
            <a:srgbClr val="302D2C"/>
          </a:solidFill>
          <a:ln w="12700">
            <a:miter lim="400000"/>
          </a:ln>
        </p:spPr>
        <p:txBody>
          <a:bodyPr lIns="45719" rIns="45719"/>
          <a:lstStyle/>
          <a:p>
            <a:pPr/>
          </a:p>
        </p:txBody>
      </p:sp>
      <p:sp>
        <p:nvSpPr>
          <p:cNvPr id="111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464342"/>
          </a:solidFill>
          <a:ln w="12700">
            <a:miter lim="400000"/>
          </a:ln>
        </p:spPr>
        <p:txBody>
          <a:bodyPr lIns="45719" rIns="45719"/>
          <a:lstStyle/>
          <a:p>
            <a:pPr/>
          </a:p>
        </p:txBody>
      </p:sp>
      <p:sp>
        <p:nvSpPr>
          <p:cNvPr id="112" name="Text 2"/>
          <p:cNvSpPr txBox="1"/>
          <p:nvPr/>
        </p:nvSpPr>
        <p:spPr>
          <a:xfrm>
            <a:off x="478275" y="258426"/>
            <a:ext cx="5932318" cy="78599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lnSpc>
                <a:spcPts val="5600"/>
              </a:lnSpc>
              <a:defRPr sz="4300">
                <a:solidFill>
                  <a:srgbClr val="EBCCBB"/>
                </a:solidFill>
                <a:latin typeface="Gelasio"/>
                <a:ea typeface="Gelasio"/>
                <a:cs typeface="Gelasio"/>
                <a:sym typeface="Gelasio"/>
              </a:defRPr>
            </a:lvl1pPr>
          </a:lstStyle>
          <a:p>
            <a:pPr/>
            <a:r>
              <a:t>Applications of pressure</a:t>
            </a:r>
          </a:p>
        </p:txBody>
      </p:sp>
      <p:grpSp>
        <p:nvGrpSpPr>
          <p:cNvPr id="117" name="成组"/>
          <p:cNvGrpSpPr/>
          <p:nvPr/>
        </p:nvGrpSpPr>
        <p:grpSpPr>
          <a:xfrm>
            <a:off x="403282" y="1652885"/>
            <a:ext cx="6926813" cy="5175839"/>
            <a:chOff x="0" y="0"/>
            <a:chExt cx="6926812" cy="5175838"/>
          </a:xfrm>
        </p:grpSpPr>
        <p:sp>
          <p:nvSpPr>
            <p:cNvPr id="113" name="Shape 3"/>
            <p:cNvSpPr/>
            <p:nvPr/>
          </p:nvSpPr>
          <p:spPr>
            <a:xfrm>
              <a:off x="0" y="0"/>
              <a:ext cx="6926813" cy="5175839"/>
            </a:xfrm>
            <a:prstGeom prst="roundRect">
              <a:avLst>
                <a:gd name="adj" fmla="val 2801"/>
              </a:avLst>
            </a:prstGeom>
            <a:solidFill>
              <a:srgbClr val="393636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sp>
          <p:nvSpPr>
            <p:cNvPr id="114" name="Text 4"/>
            <p:cNvSpPr txBox="1"/>
            <p:nvPr/>
          </p:nvSpPr>
          <p:spPr>
            <a:xfrm>
              <a:off x="291265" y="239779"/>
              <a:ext cx="5867766" cy="47541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45719" tIns="45719" rIns="45719" bIns="45719" numCol="1" anchor="t">
              <a:noAutofit/>
            </a:bodyPr>
            <a:lstStyle>
              <a:lvl1pPr>
                <a:lnSpc>
                  <a:spcPts val="2800"/>
                </a:lnSpc>
                <a:defRPr sz="2100">
                  <a:solidFill>
                    <a:srgbClr val="EBCCBB"/>
                  </a:solidFill>
                  <a:latin typeface="Gelasio"/>
                  <a:ea typeface="Gelasio"/>
                  <a:cs typeface="Gelasio"/>
                  <a:sym typeface="Gelasio"/>
                </a:defRPr>
              </a:lvl1pPr>
            </a:lstStyle>
            <a:p>
              <a:pPr/>
              <a:r>
                <a:t>Increasing the pressure by reducing the area</a:t>
              </a:r>
            </a:p>
          </p:txBody>
        </p:sp>
        <p:sp>
          <p:nvSpPr>
            <p:cNvPr id="115" name="Text 5"/>
            <p:cNvSpPr txBox="1"/>
            <p:nvPr/>
          </p:nvSpPr>
          <p:spPr>
            <a:xfrm>
              <a:off x="677678" y="929050"/>
              <a:ext cx="5957871" cy="1780005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45719" tIns="45719" rIns="45719" bIns="45719" numCol="1" anchor="t">
              <a:noAutofit/>
            </a:bodyPr>
            <a:lstStyle>
              <a:lvl1pPr marL="342900" indent="-342900">
                <a:lnSpc>
                  <a:spcPts val="3100"/>
                </a:lnSpc>
                <a:buSzPct val="100000"/>
                <a:buChar char="•"/>
                <a:defRPr>
                  <a:solidFill>
                    <a:srgbClr val="C9C2C0"/>
                  </a:solidFill>
                  <a:latin typeface="Gelasio"/>
                  <a:ea typeface="Gelasio"/>
                  <a:cs typeface="Gelasio"/>
                  <a:sym typeface="Gelasio"/>
                </a:defRPr>
              </a:lvl1pPr>
            </a:lstStyle>
            <a:p>
              <a:pPr/>
              <a:r>
                <a:t>The studs on a football boot have only a small area of contact with the ground. The pressure under the studs is high enough for them to sink into the ground, which gives extra grip. </a:t>
              </a:r>
            </a:p>
          </p:txBody>
        </p:sp>
        <p:sp>
          <p:nvSpPr>
            <p:cNvPr id="116" name="Text 6"/>
            <p:cNvSpPr txBox="1"/>
            <p:nvPr/>
          </p:nvSpPr>
          <p:spPr>
            <a:xfrm>
              <a:off x="677678" y="2774946"/>
              <a:ext cx="5957871" cy="1780004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45719" tIns="45719" rIns="45719" bIns="45719" numCol="1" anchor="t">
              <a:noAutofit/>
            </a:bodyPr>
            <a:lstStyle>
              <a:lvl1pPr marL="342900" indent="-342900">
                <a:lnSpc>
                  <a:spcPts val="3100"/>
                </a:lnSpc>
                <a:buSzPct val="100000"/>
                <a:buChar char="•"/>
                <a:defRPr>
                  <a:solidFill>
                    <a:srgbClr val="C9C2C0"/>
                  </a:solidFill>
                  <a:latin typeface="Gelasio"/>
                  <a:ea typeface="Gelasio"/>
                  <a:cs typeface="Gelasio"/>
                  <a:sym typeface="Gelasio"/>
                </a:defRPr>
              </a:lvl1pPr>
            </a:lstStyle>
            <a:p>
              <a:pPr/>
              <a:r>
                <a:t>The area under the edge of a knife's blade is extremely small. Beneath it, the pressure is high enough for the blade to push easily through the material. </a:t>
              </a:r>
            </a:p>
          </p:txBody>
        </p:sp>
      </p:grpSp>
      <p:grpSp>
        <p:nvGrpSpPr>
          <p:cNvPr id="122" name="成组"/>
          <p:cNvGrpSpPr/>
          <p:nvPr/>
        </p:nvGrpSpPr>
        <p:grpSpPr>
          <a:xfrm>
            <a:off x="7396244" y="1652885"/>
            <a:ext cx="7121761" cy="5175839"/>
            <a:chOff x="0" y="0"/>
            <a:chExt cx="7121759" cy="5175838"/>
          </a:xfrm>
        </p:grpSpPr>
        <p:sp>
          <p:nvSpPr>
            <p:cNvPr id="118" name="Shape 7"/>
            <p:cNvSpPr/>
            <p:nvPr/>
          </p:nvSpPr>
          <p:spPr>
            <a:xfrm>
              <a:off x="0" y="0"/>
              <a:ext cx="7121760" cy="5175839"/>
            </a:xfrm>
            <a:prstGeom prst="roundRect">
              <a:avLst>
                <a:gd name="adj" fmla="val 2880"/>
              </a:avLst>
            </a:prstGeom>
            <a:solidFill>
              <a:srgbClr val="393636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sp>
          <p:nvSpPr>
            <p:cNvPr id="119" name="Text 8"/>
            <p:cNvSpPr txBox="1"/>
            <p:nvPr/>
          </p:nvSpPr>
          <p:spPr>
            <a:xfrm>
              <a:off x="299462" y="246528"/>
              <a:ext cx="6132333" cy="488789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45719" tIns="45719" rIns="45719" bIns="45719" numCol="1" anchor="t">
              <a:noAutofit/>
            </a:bodyPr>
            <a:lstStyle>
              <a:lvl1pPr>
                <a:lnSpc>
                  <a:spcPts val="2800"/>
                </a:lnSpc>
                <a:defRPr sz="2100">
                  <a:solidFill>
                    <a:srgbClr val="EBCCBB"/>
                  </a:solidFill>
                  <a:latin typeface="Gelasio"/>
                  <a:ea typeface="Gelasio"/>
                  <a:cs typeface="Gelasio"/>
                  <a:sym typeface="Gelasio"/>
                </a:defRPr>
              </a:lvl1pPr>
            </a:lstStyle>
            <a:p>
              <a:pPr/>
              <a:r>
                <a:t>Reducing the pressure by increasing the area</a:t>
              </a:r>
            </a:p>
          </p:txBody>
        </p:sp>
        <p:sp>
          <p:nvSpPr>
            <p:cNvPr id="120" name="Text 9"/>
            <p:cNvSpPr txBox="1"/>
            <p:nvPr/>
          </p:nvSpPr>
          <p:spPr>
            <a:xfrm>
              <a:off x="696751" y="955198"/>
              <a:ext cx="6125548" cy="9499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45719" tIns="45719" rIns="45719" bIns="45719" numCol="1" anchor="t">
              <a:noAutofit/>
            </a:bodyPr>
            <a:lstStyle>
              <a:lvl1pPr marL="342900" indent="-342900">
                <a:lnSpc>
                  <a:spcPts val="3100"/>
                </a:lnSpc>
                <a:buSzPct val="100000"/>
                <a:buChar char="•"/>
                <a:defRPr>
                  <a:solidFill>
                    <a:srgbClr val="C9C2C0"/>
                  </a:solidFill>
                  <a:latin typeface="Gelasio"/>
                  <a:ea typeface="Gelasio"/>
                  <a:cs typeface="Gelasio"/>
                  <a:sym typeface="Gelasio"/>
                </a:defRPr>
              </a:lvl1pPr>
            </a:lstStyle>
            <a:p>
              <a:pPr/>
              <a:r>
                <a:t>Skis have a large area to reduce the pressure on the snow so that they do not sink in too far. </a:t>
              </a:r>
            </a:p>
          </p:txBody>
        </p:sp>
        <p:sp>
          <p:nvSpPr>
            <p:cNvPr id="121" name="Text 10"/>
            <p:cNvSpPr txBox="1"/>
            <p:nvPr/>
          </p:nvSpPr>
          <p:spPr>
            <a:xfrm>
              <a:off x="696751" y="1965753"/>
              <a:ext cx="6125548" cy="13900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45719" tIns="45719" rIns="45719" bIns="45719" numCol="1" anchor="t">
              <a:noAutofit/>
            </a:bodyPr>
            <a:lstStyle>
              <a:lvl1pPr marL="342900" indent="-342900">
                <a:lnSpc>
                  <a:spcPts val="3100"/>
                </a:lnSpc>
                <a:buSzPct val="100000"/>
                <a:buChar char="•"/>
                <a:defRPr>
                  <a:solidFill>
                    <a:srgbClr val="C9C2C0"/>
                  </a:solidFill>
                  <a:latin typeface="Gelasio"/>
                  <a:ea typeface="Gelasio"/>
                  <a:cs typeface="Gelasio"/>
                  <a:sym typeface="Gelasio"/>
                </a:defRPr>
              </a:lvl1pPr>
            </a:lstStyle>
            <a:p>
              <a:pPr/>
              <a:r>
                <a:t>Wall foundations have a large horizontal area. This reduces the pressure under neath so that the walls do not sink further into the ground. </a:t>
              </a:r>
            </a:p>
          </p:txBody>
        </p:sp>
      </p:grpSp>
    </p:spTree>
  </p:cSld>
  <p:clrMapOvr>
    <a:masterClrMapping/>
  </p:clrMapOvr>
  <p:transition xmlns:p14="http://schemas.microsoft.com/office/powerpoint/2010/main" spd="med" advClick="1"/>
</p:sld>
</file>

<file path=ppt/theme/theme1.xml><?xml version="1.0" encoding="utf-8"?>
<a:theme xmlns:a="http://schemas.openxmlformats.org/drawingml/2006/main" xmlns:r="http://schemas.openxmlformats.org/officeDocument/2006/relationships" name="Office Theme">
  <a:themeElements>
    <a:clrScheme name="Office Them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000FF"/>
      </a:hlink>
      <a:folHlink>
        <a:srgbClr val="FF00FF"/>
      </a:folHlink>
    </a:clrScheme>
    <a:fontScheme name="Office Theme">
      <a:majorFont>
        <a:latin typeface="Helvetica"/>
        <a:ea typeface="Helvetica"/>
        <a:cs typeface="Helvetica"/>
      </a:majorFont>
      <a:minorFont>
        <a:latin typeface="Calibri"/>
        <a:ea typeface="Calibri"/>
        <a:cs typeface="Calibri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ctr" upright="0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 upright="0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ppt/theme/theme2.xml><?xml version="1.0" encoding="utf-8"?>
<a:theme xmlns:a="http://schemas.openxmlformats.org/drawingml/2006/main" xmlns:r="http://schemas.openxmlformats.org/officeDocument/2006/relationships" name="Office Theme">
  <a:themeElements>
    <a:clrScheme name="Office Them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000FF"/>
      </a:hlink>
      <a:folHlink>
        <a:srgbClr val="FF00FF"/>
      </a:folHlink>
    </a:clrScheme>
    <a:fontScheme name="Office Theme">
      <a:majorFont>
        <a:latin typeface="Helvetica"/>
        <a:ea typeface="Helvetica"/>
        <a:cs typeface="Helvetica"/>
      </a:majorFont>
      <a:minorFont>
        <a:latin typeface="Calibri"/>
        <a:ea typeface="Calibri"/>
        <a:cs typeface="Calibri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ctr" upright="0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 upright="0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docProps/app.xml><?xml version="1.0" encoding="utf-8"?>
<Properties xmlns="http://schemas.openxmlformats.org/officeDocument/2006/extended-properties" xmlns:vt="http://schemas.openxmlformats.org/officeDocument/2006/docPropsVTypes"/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/>
</file>