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5" r:id="rId4"/>
    <p:sldId id="266" r:id="rId5"/>
    <p:sldId id="270" r:id="rId6"/>
    <p:sldId id="271" r:id="rId7"/>
    <p:sldId id="272" r:id="rId8"/>
    <p:sldId id="268" r:id="rId9"/>
    <p:sldId id="259" r:id="rId10"/>
    <p:sldId id="267" r:id="rId11"/>
    <p:sldId id="273" r:id="rId12"/>
    <p:sldId id="264" r:id="rId13"/>
    <p:sldId id="276" r:id="rId14"/>
    <p:sldId id="274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7" d="100"/>
          <a:sy n="87" d="100"/>
        </p:scale>
        <p:origin x="4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Circuit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Conductors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Switches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Circuit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Conductors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Switches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Bright Beginnings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7653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CEBFF"/>
                </a:solidFill>
              </a:rPr>
              <a:t>Welcome to Spark Lab: Unleash Your Electric Ingenuity</a:t>
            </a:r>
          </a:p>
          <a:p>
            <a:r>
              <a:rPr lang="en-US" dirty="0">
                <a:solidFill>
                  <a:srgbClr val="7CEBFF"/>
                </a:solidFill>
              </a:rPr>
              <a:t>Mike yu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8264-97A8-C444-8B59-5C4BD284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3DE6-12B5-F121-A79D-3BE66ED9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25" y="1324820"/>
            <a:ext cx="3999275" cy="3678303"/>
          </a:xfrm>
        </p:spPr>
        <p:txBody>
          <a:bodyPr/>
          <a:lstStyle/>
          <a:p>
            <a:r>
              <a:rPr lang="en-US" dirty="0"/>
              <a:t>A circuit is a closed loop through which electricity can flow. It consists of a power source, wires, and electrical components. </a:t>
            </a:r>
          </a:p>
          <a:p>
            <a:r>
              <a:rPr lang="en-US" dirty="0"/>
              <a:t>Circuit diagrams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B1F1F-E279-0A2C-AF7A-0B6DD2C02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15679" r="23124" b="18765"/>
          <a:stretch/>
        </p:blipFill>
        <p:spPr>
          <a:xfrm>
            <a:off x="581192" y="3997764"/>
            <a:ext cx="3793065" cy="2602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965B26-327D-CF20-67D6-637F9FF4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25" y="2199349"/>
            <a:ext cx="6668250" cy="39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5DC2-9408-DE5D-577D-2848F65C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521C-4044-6D7D-A9F2-4EB66071D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r>
              <a:rPr lang="en-US" dirty="0"/>
              <a:t>Conductors are materials that allow electricity to flow through them easily, while insulators are materials that do not allow electricity to flow through them easily. </a:t>
            </a:r>
          </a:p>
          <a:p>
            <a:r>
              <a:rPr lang="en-US" dirty="0"/>
              <a:t>Conductors: metals such as copper and aluminum</a:t>
            </a:r>
          </a:p>
          <a:p>
            <a:r>
              <a:rPr lang="en-US" dirty="0"/>
              <a:t>Insulators: rubber, plastic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405DA-87CD-7746-9CAE-3922DBE03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32" b="47087"/>
          <a:stretch/>
        </p:blipFill>
        <p:spPr>
          <a:xfrm>
            <a:off x="6121211" y="2971800"/>
            <a:ext cx="5489596" cy="1430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6F63E-14E7-BD21-ED17-B0A515B8C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" t="60608" r="-279" b="-2989"/>
          <a:stretch/>
        </p:blipFill>
        <p:spPr>
          <a:xfrm>
            <a:off x="6121211" y="4402667"/>
            <a:ext cx="5489596" cy="14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4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A009-A9C7-AC71-F4BC-5491C9EC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D5F1-F7D5-4880-B0EC-BA31D1A2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855341" cy="3678303"/>
          </a:xfrm>
        </p:spPr>
        <p:txBody>
          <a:bodyPr/>
          <a:lstStyle/>
          <a:p>
            <a:r>
              <a:rPr lang="en-US" dirty="0"/>
              <a:t>A switch is a device that controls the flow of electricity in a circuit. It can be used to turn a circuit on or off, to divert the flow of electricity. </a:t>
            </a:r>
          </a:p>
          <a:p>
            <a:r>
              <a:rPr lang="en-US" dirty="0"/>
              <a:t>Types of switches: toggle switches, push-button switches, and rotary switches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24F9A0-0730-C671-ED8C-0C11C656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37" y="2548466"/>
            <a:ext cx="5670853" cy="31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5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2BD9-7708-277F-73B1-F9F07A57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draw a circuit of a fan that has a battery, a switch, and a motor? </a:t>
            </a:r>
          </a:p>
        </p:txBody>
      </p:sp>
      <p:pic>
        <p:nvPicPr>
          <p:cNvPr id="4098" name="Picture 2" descr="So What Are All Those Symbols???">
            <a:extLst>
              <a:ext uri="{FF2B5EF4-FFF2-40B4-BE49-F238E27FC236}">
                <a16:creationId xmlns:a16="http://schemas.microsoft.com/office/drawing/2014/main" id="{FA137F20-3D39-E464-533A-28D95C12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33" y="1964266"/>
            <a:ext cx="3724018" cy="45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 What Are All Those Symbols???">
            <a:extLst>
              <a:ext uri="{FF2B5EF4-FFF2-40B4-BE49-F238E27FC236}">
                <a16:creationId xmlns:a16="http://schemas.microsoft.com/office/drawing/2014/main" id="{AB8BD2FF-2EF3-B8FF-2ED7-1CBE7C48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44" y="1964266"/>
            <a:ext cx="3510348" cy="45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1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A009-A9C7-AC71-F4BC-5491C9EC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controllable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D5F1-F7D5-4880-B0EC-BA31D1A2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25" y="1209056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dirty="0"/>
              <a:t>https://phet.colorado.edu/sims/html/circuit-construction-kit-dc/latest/circuit-construction-kit-dc_all.html</a:t>
            </a:r>
          </a:p>
          <a:p>
            <a:r>
              <a:rPr lang="en-US" sz="2800" dirty="0"/>
              <a:t>Go to intro and construct a circuit that can be </a:t>
            </a:r>
            <a:r>
              <a:rPr lang="en-US" sz="2800" b="1" u="sng" dirty="0"/>
              <a:t>controlled. </a:t>
            </a:r>
          </a:p>
        </p:txBody>
      </p:sp>
    </p:spTree>
    <p:extLst>
      <p:ext uri="{BB962C8B-B14F-4D97-AF65-F5344CB8AC3E}">
        <p14:creationId xmlns:p14="http://schemas.microsoft.com/office/powerpoint/2010/main" val="351769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6208" y="-324741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2486" y="1593723"/>
            <a:ext cx="3081576" cy="26290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Finish your controllable circuit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Submit a screenshot of your circuit</a:t>
            </a: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FC29-8BF3-9ADE-F241-785C4C8F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EFF"/>
                </a:solidFill>
              </a:rPr>
              <a:t>Content</a:t>
            </a:r>
            <a:endParaRPr lang="en-US" dirty="0"/>
          </a:p>
        </p:txBody>
      </p:sp>
      <p:sp>
        <p:nvSpPr>
          <p:cNvPr id="5" name="Rectangle 4" descr="Link">
            <a:extLst>
              <a:ext uri="{FF2B5EF4-FFF2-40B4-BE49-F238E27FC236}">
                <a16:creationId xmlns:a16="http://schemas.microsoft.com/office/drawing/2014/main" id="{23B39DF3-0EDE-D6E0-0449-49C86F1E771D}"/>
              </a:ext>
            </a:extLst>
          </p:cNvPr>
          <p:cNvSpPr/>
          <p:nvPr/>
        </p:nvSpPr>
        <p:spPr>
          <a:xfrm>
            <a:off x="939466" y="2672480"/>
            <a:ext cx="1320582" cy="126943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 descr="Network">
            <a:extLst>
              <a:ext uri="{FF2B5EF4-FFF2-40B4-BE49-F238E27FC236}">
                <a16:creationId xmlns:a16="http://schemas.microsoft.com/office/drawing/2014/main" id="{BB1C2AE2-5021-AAF6-691C-AAC0F60F39B9}"/>
              </a:ext>
            </a:extLst>
          </p:cNvPr>
          <p:cNvSpPr/>
          <p:nvPr/>
        </p:nvSpPr>
        <p:spPr>
          <a:xfrm>
            <a:off x="3348631" y="2672480"/>
            <a:ext cx="1320582" cy="1269433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 descr="Satellite">
            <a:extLst>
              <a:ext uri="{FF2B5EF4-FFF2-40B4-BE49-F238E27FC236}">
                <a16:creationId xmlns:a16="http://schemas.microsoft.com/office/drawing/2014/main" id="{19A5742D-3C82-260F-AD06-31140C0822D4}"/>
              </a:ext>
            </a:extLst>
          </p:cNvPr>
          <p:cNvSpPr/>
          <p:nvPr/>
        </p:nvSpPr>
        <p:spPr>
          <a:xfrm>
            <a:off x="9473471" y="2698054"/>
            <a:ext cx="1320583" cy="126943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Graphic 9" descr="World with solid fill">
            <a:extLst>
              <a:ext uri="{FF2B5EF4-FFF2-40B4-BE49-F238E27FC236}">
                <a16:creationId xmlns:a16="http://schemas.microsoft.com/office/drawing/2014/main" id="{564F910B-13BA-1116-20F7-7A52C453C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9519" y="2672480"/>
            <a:ext cx="1320582" cy="13205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C878D-87DF-622A-DC4B-06C4EAF9421D}"/>
              </a:ext>
            </a:extLst>
          </p:cNvPr>
          <p:cNvGrpSpPr/>
          <p:nvPr/>
        </p:nvGrpSpPr>
        <p:grpSpPr>
          <a:xfrm>
            <a:off x="59924" y="4238848"/>
            <a:ext cx="3222832" cy="720000"/>
            <a:chOff x="0" y="2357739"/>
            <a:chExt cx="3222832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7CF79F-6D8C-DCB1-6C2E-AE38BD223722}"/>
                </a:ext>
              </a:extLst>
            </p:cNvPr>
            <p:cNvSpPr/>
            <p:nvPr/>
          </p:nvSpPr>
          <p:spPr>
            <a:xfrm>
              <a:off x="0" y="2357739"/>
              <a:ext cx="322283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736728-88CB-83B7-3B40-DC659CD66AF0}"/>
                </a:ext>
              </a:extLst>
            </p:cNvPr>
            <p:cNvSpPr txBox="1"/>
            <p:nvPr/>
          </p:nvSpPr>
          <p:spPr>
            <a:xfrm>
              <a:off x="0" y="2357739"/>
              <a:ext cx="32228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400" kern="1200" dirty="0"/>
                <a:t>Self-</a:t>
              </a:r>
              <a:r>
                <a:rPr lang="en-ZA" sz="2400" dirty="0"/>
                <a:t>Intro</a:t>
              </a:r>
              <a:endParaRPr lang="en-US" sz="24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AA1448-571E-0D5B-939E-90752CA83A0C}"/>
              </a:ext>
            </a:extLst>
          </p:cNvPr>
          <p:cNvGrpSpPr/>
          <p:nvPr/>
        </p:nvGrpSpPr>
        <p:grpSpPr>
          <a:xfrm>
            <a:off x="2667441" y="4177256"/>
            <a:ext cx="2575162" cy="775497"/>
            <a:chOff x="2607517" y="2296147"/>
            <a:chExt cx="2575162" cy="775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36C81E-104F-01F4-7A39-A844790AFC0C}"/>
                </a:ext>
              </a:extLst>
            </p:cNvPr>
            <p:cNvSpPr/>
            <p:nvPr/>
          </p:nvSpPr>
          <p:spPr>
            <a:xfrm>
              <a:off x="2807423" y="2296147"/>
              <a:ext cx="178000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DF73A9-7E19-F155-9666-3CC68BE4B4E9}"/>
                </a:ext>
              </a:extLst>
            </p:cNvPr>
            <p:cNvSpPr txBox="1"/>
            <p:nvPr/>
          </p:nvSpPr>
          <p:spPr>
            <a:xfrm>
              <a:off x="2607517" y="2351644"/>
              <a:ext cx="257516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Course Syllabus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9607A-DAB2-6CA0-20E3-748805932288}"/>
              </a:ext>
            </a:extLst>
          </p:cNvPr>
          <p:cNvSpPr/>
          <p:nvPr/>
        </p:nvSpPr>
        <p:spPr>
          <a:xfrm>
            <a:off x="5838440" y="4355891"/>
            <a:ext cx="274228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6238C-9061-693D-415B-98C074DCF940}"/>
              </a:ext>
            </a:extLst>
          </p:cNvPr>
          <p:cNvSpPr txBox="1"/>
          <p:nvPr/>
        </p:nvSpPr>
        <p:spPr>
          <a:xfrm>
            <a:off x="5549771" y="4170212"/>
            <a:ext cx="2903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Real-Life Applications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4A2C0-DAA3-61E3-8BBB-D1E553974F56}"/>
              </a:ext>
            </a:extLst>
          </p:cNvPr>
          <p:cNvSpPr txBox="1"/>
          <p:nvPr/>
        </p:nvSpPr>
        <p:spPr>
          <a:xfrm>
            <a:off x="8679259" y="3967487"/>
            <a:ext cx="2903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Circuits, Conductors, Switches</a:t>
            </a:r>
          </a:p>
        </p:txBody>
      </p:sp>
    </p:spTree>
    <p:extLst>
      <p:ext uri="{BB962C8B-B14F-4D97-AF65-F5344CB8AC3E}">
        <p14:creationId xmlns:p14="http://schemas.microsoft.com/office/powerpoint/2010/main" val="413419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022A-5A3D-5C0D-5ACD-10CF2869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4DA0-0E8B-3AA2-1C55-5D9CB5B50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Culver Academies 2024</a:t>
            </a:r>
          </a:p>
          <a:p>
            <a:r>
              <a:rPr lang="en-US" sz="2000" dirty="0"/>
              <a:t>Shanghai, China</a:t>
            </a:r>
          </a:p>
          <a:p>
            <a:r>
              <a:rPr lang="en-US" sz="2000" dirty="0"/>
              <a:t>Biomedical Engineering &amp; ISEF </a:t>
            </a:r>
          </a:p>
          <a:p>
            <a:endParaRPr lang="en-US" sz="2000" dirty="0"/>
          </a:p>
        </p:txBody>
      </p:sp>
      <p:pic>
        <p:nvPicPr>
          <p:cNvPr id="5" name="Picture 4" descr="A person standing in front of a display&#10;&#10;Description automatically generated with medium confidence">
            <a:extLst>
              <a:ext uri="{FF2B5EF4-FFF2-40B4-BE49-F238E27FC236}">
                <a16:creationId xmlns:a16="http://schemas.microsoft.com/office/drawing/2014/main" id="{F21AF82B-0D7C-CB86-8E73-1F4AF0D14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04" y="2338395"/>
            <a:ext cx="4867507" cy="36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8264-97A8-C444-8B59-5C4BD284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3DE6-12B5-F121-A79D-3BE66ED96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宋体" panose="02010600030101010101" pitchFamily="2" charset="-122"/>
              </a:rPr>
              <a:t>Camera on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宋体" panose="02010600030101010101" pitchFamily="2" charset="-122"/>
              </a:rPr>
              <a:t>Ask questions and actively seek help.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宋体" panose="02010600030101010101" pitchFamily="2" charset="-122"/>
              </a:rPr>
              <a:t>An </a:t>
            </a:r>
            <a:r>
              <a:rPr lang="en-US" sz="1800" b="1" dirty="0">
                <a:effectLst/>
                <a:latin typeface="+mj-lt"/>
                <a:ea typeface="宋体" panose="02010600030101010101" pitchFamily="2" charset="-122"/>
              </a:rPr>
              <a:t>Engineering Notebook </a:t>
            </a:r>
            <a:r>
              <a:rPr lang="en-US" sz="1800" b="1" u="sng" dirty="0">
                <a:effectLst/>
                <a:latin typeface="+mj-lt"/>
                <a:ea typeface="宋体" panose="02010600030101010101" pitchFamily="2" charset="-122"/>
              </a:rPr>
              <a:t>exclusively</a:t>
            </a:r>
            <a:r>
              <a:rPr lang="en-US" sz="1800" dirty="0">
                <a:effectLst/>
                <a:latin typeface="+mj-lt"/>
                <a:ea typeface="宋体" panose="02010600030101010101" pitchFamily="2" charset="-122"/>
              </a:rPr>
              <a:t> for this class.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</a:rPr>
              <a:t>Pen and pencil for sketching.</a:t>
            </a:r>
          </a:p>
          <a:p>
            <a:r>
              <a:rPr lang="en-US" dirty="0"/>
              <a:t>WeChat group</a:t>
            </a:r>
          </a:p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31D4C-2B16-4237-9910-52962F42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67" y="1888068"/>
            <a:ext cx="4033468" cy="45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2A94-D6F1-2FA8-2DD2-48449CB0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9B91-008B-A44C-196B-727A61A9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22362"/>
            <a:ext cx="5709541" cy="3678303"/>
          </a:xfrm>
        </p:spPr>
        <p:txBody>
          <a:bodyPr>
            <a:normAutofit/>
          </a:bodyPr>
          <a:lstStyle/>
          <a:p>
            <a:r>
              <a:rPr lang="en-US" sz="2400" dirty="0"/>
              <a:t>What is Electrical Engineering? </a:t>
            </a:r>
          </a:p>
          <a:p>
            <a:r>
              <a:rPr lang="en-US" sz="2400" dirty="0">
                <a:solidFill>
                  <a:schemeClr val="tx2"/>
                </a:solidFill>
              </a:rPr>
              <a:t>Electrical engineering is an engineering discipline concerned with the study, design, and application of equipment, devices, and systems which use electricity, electronics, and electromagnetism.		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						- Wikipedia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01F10-9834-AEE6-95CC-651FA8FA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282" y="2057400"/>
            <a:ext cx="3633768" cy="40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63F7-1E67-3D7E-1299-ACADD8BF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E4F9-77EA-2D0A-238C-1088FA43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34192"/>
            <a:ext cx="11029615" cy="716323"/>
          </a:xfrm>
        </p:spPr>
        <p:txBody>
          <a:bodyPr>
            <a:normAutofit/>
          </a:bodyPr>
          <a:lstStyle/>
          <a:p>
            <a:r>
              <a:rPr lang="en-US" sz="2800" dirty="0"/>
              <a:t>What is a world like without electrical engineering?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CD403-7C31-FA65-6B47-D16A635B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83" y="2844857"/>
            <a:ext cx="5228537" cy="3485691"/>
          </a:xfrm>
          <a:prstGeom prst="rect">
            <a:avLst/>
          </a:prstGeom>
        </p:spPr>
      </p:pic>
      <p:pic>
        <p:nvPicPr>
          <p:cNvPr id="1026" name="Picture 2" descr="Where we are now: New York City after a year in the grip of pandemic -  POLITICO">
            <a:extLst>
              <a:ext uri="{FF2B5EF4-FFF2-40B4-BE49-F238E27FC236}">
                <a16:creationId xmlns:a16="http://schemas.microsoft.com/office/drawing/2014/main" id="{9EED9BE8-6506-24B5-054A-572EA18C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65" y="2844856"/>
            <a:ext cx="5498507" cy="36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B7E320-454A-FD44-D0FA-2B1FD006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08" y="5091602"/>
            <a:ext cx="1054904" cy="10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A8509BF-DEFD-F9E3-BA04-355686EA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98" y="3879415"/>
            <a:ext cx="840719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31C9FCA-B05E-8C03-A0BE-25E3853A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27" y="3920488"/>
            <a:ext cx="840719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6CC3686-FDF0-B2DB-44D0-D9E81BDC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76" y="5153681"/>
            <a:ext cx="527452" cy="5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DA40A245-2F82-3D4C-2B24-C780DC42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34" y="3862217"/>
            <a:ext cx="957260" cy="9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233439F-FCB0-F5A8-BE1B-D4638539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91" y="4889955"/>
            <a:ext cx="527452" cy="5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B1004D5-ACB6-7C5F-0CFE-35265FDF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29" y="3285943"/>
            <a:ext cx="1054904" cy="10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95443F7-705A-1AD5-2705-C5883548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07" y="3351963"/>
            <a:ext cx="527452" cy="5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9E90-C50B-51A1-7307-802A9EC0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Wide realm of Electrical engineering </a:t>
            </a:r>
          </a:p>
        </p:txBody>
      </p:sp>
      <p:pic>
        <p:nvPicPr>
          <p:cNvPr id="2050" name="Picture 2" descr="Regaining Control of Technology One Microchip at a Time">
            <a:extLst>
              <a:ext uri="{FF2B5EF4-FFF2-40B4-BE49-F238E27FC236}">
                <a16:creationId xmlns:a16="http://schemas.microsoft.com/office/drawing/2014/main" id="{88A7AC50-3AC6-21F7-F20D-456CC9D471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/>
          <a:stretch/>
        </p:blipFill>
        <p:spPr bwMode="auto">
          <a:xfrm>
            <a:off x="733591" y="2600416"/>
            <a:ext cx="5222771" cy="33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Power Grids Work | HowStuffWorks">
            <a:extLst>
              <a:ext uri="{FF2B5EF4-FFF2-40B4-BE49-F238E27FC236}">
                <a16:creationId xmlns:a16="http://schemas.microsoft.com/office/drawing/2014/main" id="{41B215B7-9211-4FBD-6F98-A9D0EF7E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83" y="2600417"/>
            <a:ext cx="5139826" cy="34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8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2A94-D6F1-2FA8-2DD2-48449CB0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Connection with other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9B91-008B-A44C-196B-727A61A91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Electrical Engineering relates to:</a:t>
            </a:r>
          </a:p>
          <a:p>
            <a:r>
              <a:rPr lang="en-US" dirty="0"/>
              <a:t>Energy science: requires technology to generate renewable resources.</a:t>
            </a:r>
          </a:p>
          <a:p>
            <a:r>
              <a:rPr lang="en-US" dirty="0"/>
              <a:t>Computer science: computer processors requires electrical signals for calculation</a:t>
            </a:r>
          </a:p>
          <a:p>
            <a:r>
              <a:rPr lang="en-US" dirty="0"/>
              <a:t>Physics: requires equipment to study particles and measure datasets</a:t>
            </a:r>
          </a:p>
          <a:p>
            <a:r>
              <a:rPr lang="en-US" dirty="0"/>
              <a:t>Mechanical Engineering: the physical &amp; material side of design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97559-C52D-DBB9-C4C5-AB96F8D0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r="3" b="25726"/>
          <a:stretch/>
        </p:blipFill>
        <p:spPr>
          <a:xfrm>
            <a:off x="6188415" y="2228002"/>
            <a:ext cx="5422392" cy="36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88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Electrical Engineering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75195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514</TotalTime>
  <Words>375</Words>
  <Application>Microsoft Office PowerPoint</Application>
  <PresentationFormat>Widescreen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Symbol</vt:lpstr>
      <vt:lpstr>Wingdings 2</vt:lpstr>
      <vt:lpstr>Dividend</vt:lpstr>
      <vt:lpstr>Bright Beginnings</vt:lpstr>
      <vt:lpstr>Content</vt:lpstr>
      <vt:lpstr>Self Introduction</vt:lpstr>
      <vt:lpstr>Course Syllabus</vt:lpstr>
      <vt:lpstr>Electrical Engineering</vt:lpstr>
      <vt:lpstr>Real World Application </vt:lpstr>
      <vt:lpstr>The Wide realm of Electrical engineering </vt:lpstr>
      <vt:lpstr>Connection with other subjects</vt:lpstr>
      <vt:lpstr>Electrical Engineering</vt:lpstr>
      <vt:lpstr>Circuit</vt:lpstr>
      <vt:lpstr>Conductors</vt:lpstr>
      <vt:lpstr>Switches</vt:lpstr>
      <vt:lpstr>How to draw a circuit of a fan that has a battery, a switch, and a motor? </vt:lpstr>
      <vt:lpstr>Creating your controllable circuit</vt:lpstr>
      <vt:lpstr>HW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Beginnings</dc:title>
  <dc:creator>Mike Yu</dc:creator>
  <cp:lastModifiedBy>Mike Yu</cp:lastModifiedBy>
  <cp:revision>22</cp:revision>
  <dcterms:created xsi:type="dcterms:W3CDTF">2023-06-16T02:50:27Z</dcterms:created>
  <dcterms:modified xsi:type="dcterms:W3CDTF">2023-06-25T06:25:17Z</dcterms:modified>
</cp:coreProperties>
</file>