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2" r:id="rId1"/>
  </p:sldMasterIdLst>
  <p:notesMasterIdLst>
    <p:notesMasterId r:id="rId10"/>
  </p:notesMasterIdLst>
  <p:handoutMasterIdLst>
    <p:handoutMasterId r:id="rId11"/>
  </p:handoutMasterIdLst>
  <p:sldIdLst>
    <p:sldId id="256" r:id="rId2"/>
    <p:sldId id="283" r:id="rId3"/>
    <p:sldId id="284" r:id="rId4"/>
    <p:sldId id="286" r:id="rId5"/>
    <p:sldId id="288" r:id="rId6"/>
    <p:sldId id="285" r:id="rId7"/>
    <p:sldId id="287" r:id="rId8"/>
    <p:sldId id="260"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5258" autoAdjust="0"/>
  </p:normalViewPr>
  <p:slideViewPr>
    <p:cSldViewPr snapToGrid="0">
      <p:cViewPr varScale="1">
        <p:scale>
          <a:sx n="83" d="100"/>
          <a:sy n="83" d="100"/>
        </p:scale>
        <p:origin x="572" y="64"/>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8" d="100"/>
          <a:sy n="68" d="100"/>
        </p:scale>
        <p:origin x="3288"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F81CEA5-62FD-4C83-BDE3-91DFB9827D8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3FA1CBFD-6AD0-48C4-B91B-58830F6F4C3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F869721-F543-4A6C-BF9D-65D7CC540427}" type="datetimeFigureOut">
              <a:rPr lang="en-US" smtClean="0"/>
              <a:t>7/12/2023</a:t>
            </a:fld>
            <a:endParaRPr lang="en-US" dirty="0"/>
          </a:p>
        </p:txBody>
      </p:sp>
      <p:sp>
        <p:nvSpPr>
          <p:cNvPr id="4" name="Footer Placeholder 3">
            <a:extLst>
              <a:ext uri="{FF2B5EF4-FFF2-40B4-BE49-F238E27FC236}">
                <a16:creationId xmlns:a16="http://schemas.microsoft.com/office/drawing/2014/main" id="{A9E55D22-46A3-4B8C-AD40-252FE7896C3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8E70DCEF-9071-4B17-801B-37B4465C8E1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90168E-626C-4E60-93C0-A00D25609468}" type="slidenum">
              <a:rPr lang="en-US" smtClean="0"/>
              <a:t>‹#›</a:t>
            </a:fld>
            <a:endParaRPr lang="en-US" dirty="0"/>
          </a:p>
        </p:txBody>
      </p:sp>
    </p:spTree>
    <p:extLst>
      <p:ext uri="{BB962C8B-B14F-4D97-AF65-F5344CB8AC3E}">
        <p14:creationId xmlns:p14="http://schemas.microsoft.com/office/powerpoint/2010/main" val="37493477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32326A-4C88-4AFB-AA5B-5919D81DFF5B}" type="datetimeFigureOut">
              <a:rPr lang="en-US" smtClean="0"/>
              <a:t>7/12/2023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B3AB32-59DF-41F1-9618-EDFBF5049629}" type="slidenum">
              <a:rPr lang="en-US" smtClean="0"/>
              <a:t>‹#›</a:t>
            </a:fld>
            <a:endParaRPr lang="en-US" dirty="0"/>
          </a:p>
        </p:txBody>
      </p:sp>
    </p:spTree>
    <p:extLst>
      <p:ext uri="{BB962C8B-B14F-4D97-AF65-F5344CB8AC3E}">
        <p14:creationId xmlns:p14="http://schemas.microsoft.com/office/powerpoint/2010/main" val="36618056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6B3AB32-59DF-41F1-9618-EDFBF5049629}" type="slidenum">
              <a:rPr lang="en-US" smtClean="0"/>
              <a:t>1</a:t>
            </a:fld>
            <a:endParaRPr lang="en-US" dirty="0"/>
          </a:p>
        </p:txBody>
      </p:sp>
    </p:spTree>
    <p:extLst>
      <p:ext uri="{BB962C8B-B14F-4D97-AF65-F5344CB8AC3E}">
        <p14:creationId xmlns:p14="http://schemas.microsoft.com/office/powerpoint/2010/main" val="13900470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6B3AB32-59DF-41F1-9618-EDFBF5049629}" type="slidenum">
              <a:rPr lang="en-US" smtClean="0"/>
              <a:t>2</a:t>
            </a:fld>
            <a:endParaRPr lang="en-US" dirty="0"/>
          </a:p>
        </p:txBody>
      </p:sp>
    </p:spTree>
    <p:extLst>
      <p:ext uri="{BB962C8B-B14F-4D97-AF65-F5344CB8AC3E}">
        <p14:creationId xmlns:p14="http://schemas.microsoft.com/office/powerpoint/2010/main" val="36164114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6B3AB32-59DF-41F1-9618-EDFBF5049629}" type="slidenum">
              <a:rPr lang="en-US" smtClean="0"/>
              <a:t>4</a:t>
            </a:fld>
            <a:endParaRPr lang="en-US" dirty="0"/>
          </a:p>
        </p:txBody>
      </p:sp>
    </p:spTree>
    <p:extLst>
      <p:ext uri="{BB962C8B-B14F-4D97-AF65-F5344CB8AC3E}">
        <p14:creationId xmlns:p14="http://schemas.microsoft.com/office/powerpoint/2010/main" val="2610107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6B3AB32-59DF-41F1-9618-EDFBF5049629}" type="slidenum">
              <a:rPr lang="en-US" smtClean="0"/>
              <a:t>8</a:t>
            </a:fld>
            <a:endParaRPr lang="en-US" dirty="0"/>
          </a:p>
        </p:txBody>
      </p:sp>
    </p:spTree>
    <p:extLst>
      <p:ext uri="{BB962C8B-B14F-4D97-AF65-F5344CB8AC3E}">
        <p14:creationId xmlns:p14="http://schemas.microsoft.com/office/powerpoint/2010/main" val="10467141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smtClean="0"/>
              <a:pPr/>
              <a:t>7/12/2023</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03018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54701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smtClean="0"/>
              <a:pPr/>
              <a:t>7/12/2023</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91526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39981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7/12/2023</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092908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7/12/2023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87167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7/12/2023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28574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61BEF0D-F0BB-DE4B-95CE-6DB70DBA9567}" type="datetimeFigureOut">
              <a:rPr lang="en-US" smtClean="0"/>
              <a:pPr/>
              <a:t>7/12/2023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Tree>
    <p:extLst>
      <p:ext uri="{BB962C8B-B14F-4D97-AF65-F5344CB8AC3E}">
        <p14:creationId xmlns:p14="http://schemas.microsoft.com/office/powerpoint/2010/main" val="1164318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7/12/2023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12690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7/12/2023</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23296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80803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smtClean="0"/>
              <a:pPr/>
              <a:t>7/12/2023</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smtClean="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8285554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493D4EDA-58E0-40CC-B3CA-14CDEB349D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descr="Digital Connections">
            <a:extLst>
              <a:ext uri="{FF2B5EF4-FFF2-40B4-BE49-F238E27FC236}">
                <a16:creationId xmlns:a16="http://schemas.microsoft.com/office/drawing/2014/main" id="{3840F91C-EDD0-4D4E-A4AB-E6C77856C88C}"/>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13265" t="9091" r="3502" b="-1"/>
          <a:stretch/>
        </p:blipFill>
        <p:spPr>
          <a:xfrm>
            <a:off x="20" y="10"/>
            <a:ext cx="12191980" cy="6857990"/>
          </a:xfrm>
          <a:prstGeom prst="rect">
            <a:avLst/>
          </a:prstGeom>
        </p:spPr>
      </p:pic>
      <p:grpSp>
        <p:nvGrpSpPr>
          <p:cNvPr id="17" name="Group 16">
            <a:extLst>
              <a:ext uri="{FF2B5EF4-FFF2-40B4-BE49-F238E27FC236}">
                <a16:creationId xmlns:a16="http://schemas.microsoft.com/office/drawing/2014/main" id="{AA9EB0BC-A85E-4C26-B355-5DFCEF6CCB4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46534" y="453643"/>
            <a:ext cx="11298933" cy="98554"/>
            <a:chOff x="446534" y="453643"/>
            <a:chExt cx="11298933" cy="98554"/>
          </a:xfrm>
        </p:grpSpPr>
        <p:sp>
          <p:nvSpPr>
            <p:cNvPr id="18" name="Rectangle 17">
              <a:extLst>
                <a:ext uri="{FF2B5EF4-FFF2-40B4-BE49-F238E27FC236}">
                  <a16:creationId xmlns:a16="http://schemas.microsoft.com/office/drawing/2014/main" id="{3643E56B-BD42-413D-B17D-7958270F5D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18">
              <a:extLst>
                <a:ext uri="{FF2B5EF4-FFF2-40B4-BE49-F238E27FC236}">
                  <a16:creationId xmlns:a16="http://schemas.microsoft.com/office/drawing/2014/main" id="{96C04F74-9467-4FA5-95DC-8D481A2974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19">
              <a:extLst>
                <a:ext uri="{FF2B5EF4-FFF2-40B4-BE49-F238E27FC236}">
                  <a16:creationId xmlns:a16="http://schemas.microsoft.com/office/drawing/2014/main" id="{D73DE1C3-5C37-42E9-A3F0-256F193832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grpSp>
      <p:sp>
        <p:nvSpPr>
          <p:cNvPr id="22" name="Rectangle 21">
            <a:extLst>
              <a:ext uri="{FF2B5EF4-FFF2-40B4-BE49-F238E27FC236}">
                <a16:creationId xmlns:a16="http://schemas.microsoft.com/office/drawing/2014/main" id="{4A2E7EC3-E07C-46CE-9B25-41865A5068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732" y="4428067"/>
            <a:ext cx="11260667" cy="1962497"/>
          </a:xfrm>
          <a:prstGeom prst="rect">
            <a:avLst/>
          </a:prstGeom>
          <a:solidFill>
            <a:schemeClr val="accent1">
              <a:alpha val="97000"/>
            </a:schemeClr>
          </a:solidFill>
          <a:ln w="6350" cmpd="sng">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C02C5318-1A1E-49D0-B2E2-A4B0FA9E8A40}"/>
              </a:ext>
            </a:extLst>
          </p:cNvPr>
          <p:cNvSpPr>
            <a:spLocks noGrp="1"/>
          </p:cNvSpPr>
          <p:nvPr>
            <p:ph type="ctrTitle"/>
          </p:nvPr>
        </p:nvSpPr>
        <p:spPr>
          <a:xfrm>
            <a:off x="581191" y="4572000"/>
            <a:ext cx="10993549" cy="895244"/>
          </a:xfrm>
        </p:spPr>
        <p:txBody>
          <a:bodyPr>
            <a:noAutofit/>
          </a:bodyPr>
          <a:lstStyle/>
          <a:p>
            <a:r>
              <a:rPr lang="en-US" sz="6000" dirty="0">
                <a:solidFill>
                  <a:schemeClr val="bg1"/>
                </a:solidFill>
              </a:rPr>
              <a:t>Sparking Innovation</a:t>
            </a:r>
          </a:p>
        </p:txBody>
      </p:sp>
      <p:sp>
        <p:nvSpPr>
          <p:cNvPr id="3" name="Subtitle 2">
            <a:extLst>
              <a:ext uri="{FF2B5EF4-FFF2-40B4-BE49-F238E27FC236}">
                <a16:creationId xmlns:a16="http://schemas.microsoft.com/office/drawing/2014/main" id="{48B6CF59-4E5B-494D-A2F7-97ADD01E6497}"/>
              </a:ext>
            </a:extLst>
          </p:cNvPr>
          <p:cNvSpPr>
            <a:spLocks noGrp="1"/>
          </p:cNvSpPr>
          <p:nvPr>
            <p:ph type="subTitle" idx="1"/>
          </p:nvPr>
        </p:nvSpPr>
        <p:spPr>
          <a:xfrm>
            <a:off x="581194" y="5467246"/>
            <a:ext cx="10993546" cy="765304"/>
          </a:xfrm>
        </p:spPr>
        <p:txBody>
          <a:bodyPr>
            <a:normAutofit/>
          </a:bodyPr>
          <a:lstStyle/>
          <a:p>
            <a:r>
              <a:rPr lang="en-US" dirty="0">
                <a:solidFill>
                  <a:srgbClr val="7CEBFF"/>
                </a:solidFill>
              </a:rPr>
              <a:t>Spark Lab: Unleash Your Electric Ingenuity</a:t>
            </a:r>
          </a:p>
          <a:p>
            <a:r>
              <a:rPr lang="en-US" dirty="0">
                <a:solidFill>
                  <a:srgbClr val="7CEBFF"/>
                </a:solidFill>
              </a:rPr>
              <a:t>Mike yu</a:t>
            </a:r>
          </a:p>
        </p:txBody>
      </p:sp>
    </p:spTree>
    <p:extLst>
      <p:ext uri="{BB962C8B-B14F-4D97-AF65-F5344CB8AC3E}">
        <p14:creationId xmlns:p14="http://schemas.microsoft.com/office/powerpoint/2010/main" val="14877007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B936F-F6CF-E75B-5F3D-BB4E292EF2DE}"/>
              </a:ext>
            </a:extLst>
          </p:cNvPr>
          <p:cNvSpPr>
            <a:spLocks noGrp="1"/>
          </p:cNvSpPr>
          <p:nvPr>
            <p:ph type="title"/>
          </p:nvPr>
        </p:nvSpPr>
        <p:spPr/>
        <p:txBody>
          <a:bodyPr/>
          <a:lstStyle/>
          <a:p>
            <a:r>
              <a:rPr lang="en-US" dirty="0"/>
              <a:t>C</a:t>
            </a:r>
            <a:r>
              <a:rPr lang="en-US" altLang="zh-CN" dirty="0"/>
              <a:t>ontend</a:t>
            </a:r>
            <a:endParaRPr lang="en-US" dirty="0"/>
          </a:p>
        </p:txBody>
      </p:sp>
      <p:sp>
        <p:nvSpPr>
          <p:cNvPr id="4" name="Rectangle 3" descr="Network">
            <a:extLst>
              <a:ext uri="{FF2B5EF4-FFF2-40B4-BE49-F238E27FC236}">
                <a16:creationId xmlns:a16="http://schemas.microsoft.com/office/drawing/2014/main" id="{A2A0A854-BE43-D043-FE8B-DC43211B32F9}"/>
              </a:ext>
            </a:extLst>
          </p:cNvPr>
          <p:cNvSpPr/>
          <p:nvPr/>
        </p:nvSpPr>
        <p:spPr>
          <a:xfrm>
            <a:off x="7165690" y="2794283"/>
            <a:ext cx="1320582" cy="1269433"/>
          </a:xfrm>
          <a:prstGeom prst="rect">
            <a:avLst/>
          </a:prstGeom>
          <a:blipFill>
            <a:blip r:embed="rId3">
              <a:extLst>
                <a:ext uri="{96DAC541-7B7A-43D3-8B79-37D633B846F1}">
                  <asvg:svgBlip xmlns:asvg="http://schemas.microsoft.com/office/drawing/2016/SVG/main" r:embed="rId4"/>
                </a:ext>
              </a:extLst>
            </a:blip>
            <a:srcRect/>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pic>
        <p:nvPicPr>
          <p:cNvPr id="6" name="Graphic 5" descr="World with solid fill">
            <a:extLst>
              <a:ext uri="{FF2B5EF4-FFF2-40B4-BE49-F238E27FC236}">
                <a16:creationId xmlns:a16="http://schemas.microsoft.com/office/drawing/2014/main" id="{1EE8B85D-A28E-D412-716C-1A4E768D27B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405033" y="2773956"/>
            <a:ext cx="1320582" cy="1320582"/>
          </a:xfrm>
          <a:prstGeom prst="rect">
            <a:avLst/>
          </a:prstGeom>
        </p:spPr>
      </p:pic>
      <p:grpSp>
        <p:nvGrpSpPr>
          <p:cNvPr id="7" name="Group 6">
            <a:extLst>
              <a:ext uri="{FF2B5EF4-FFF2-40B4-BE49-F238E27FC236}">
                <a16:creationId xmlns:a16="http://schemas.microsoft.com/office/drawing/2014/main" id="{097AB49D-80AE-5AF7-30FF-6E3ADE56E114}"/>
              </a:ext>
            </a:extLst>
          </p:cNvPr>
          <p:cNvGrpSpPr/>
          <p:nvPr/>
        </p:nvGrpSpPr>
        <p:grpSpPr>
          <a:xfrm>
            <a:off x="5720339" y="4300947"/>
            <a:ext cx="3435016" cy="720000"/>
            <a:chOff x="2807423" y="2296147"/>
            <a:chExt cx="3435016" cy="720000"/>
          </a:xfrm>
        </p:grpSpPr>
        <p:sp>
          <p:nvSpPr>
            <p:cNvPr id="8" name="Rectangle 7">
              <a:extLst>
                <a:ext uri="{FF2B5EF4-FFF2-40B4-BE49-F238E27FC236}">
                  <a16:creationId xmlns:a16="http://schemas.microsoft.com/office/drawing/2014/main" id="{95ADE91A-B46A-AD1D-4D0E-26AA4228D5BB}"/>
                </a:ext>
              </a:extLst>
            </p:cNvPr>
            <p:cNvSpPr/>
            <p:nvPr/>
          </p:nvSpPr>
          <p:spPr>
            <a:xfrm>
              <a:off x="2807423" y="2296147"/>
              <a:ext cx="1780002" cy="720000"/>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9" name="TextBox 8">
              <a:extLst>
                <a:ext uri="{FF2B5EF4-FFF2-40B4-BE49-F238E27FC236}">
                  <a16:creationId xmlns:a16="http://schemas.microsoft.com/office/drawing/2014/main" id="{C441C2D7-F8FA-E9CE-C831-65F064E44709}"/>
                </a:ext>
              </a:extLst>
            </p:cNvPr>
            <p:cNvSpPr txBox="1"/>
            <p:nvPr/>
          </p:nvSpPr>
          <p:spPr>
            <a:xfrm>
              <a:off x="3338888" y="2372988"/>
              <a:ext cx="2903551" cy="461665"/>
            </a:xfrm>
            <a:prstGeom prst="rect">
              <a:avLst/>
            </a:prstGeom>
            <a:noFill/>
          </p:spPr>
          <p:txBody>
            <a:bodyPr wrap="square">
              <a:spAutoFit/>
            </a:bodyPr>
            <a:lstStyle>
              <a:defPPr>
                <a:defRPr lang="en-US"/>
              </a:defPPr>
              <a:lvl1pPr algn="ctr">
                <a:defRPr sz="2400"/>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algn="ctr"/>
              <a:r>
                <a:rPr lang="en-US" sz="2400" dirty="0">
                  <a:solidFill>
                    <a:schemeClr val="tx1">
                      <a:hueOff val="0"/>
                      <a:satOff val="0"/>
                      <a:lumOff val="0"/>
                      <a:alphaOff val="0"/>
                    </a:schemeClr>
                  </a:solidFill>
                </a:rPr>
                <a:t>Arduino Simulator</a:t>
              </a:r>
            </a:p>
          </p:txBody>
        </p:sp>
      </p:grpSp>
      <p:sp>
        <p:nvSpPr>
          <p:cNvPr id="12" name="TextBox 11">
            <a:extLst>
              <a:ext uri="{FF2B5EF4-FFF2-40B4-BE49-F238E27FC236}">
                <a16:creationId xmlns:a16="http://schemas.microsoft.com/office/drawing/2014/main" id="{74F5DD5F-DF15-A252-027C-11B68E5E8A10}"/>
              </a:ext>
            </a:extLst>
          </p:cNvPr>
          <p:cNvSpPr txBox="1"/>
          <p:nvPr/>
        </p:nvSpPr>
        <p:spPr>
          <a:xfrm>
            <a:off x="2613548" y="4377788"/>
            <a:ext cx="2903552" cy="461665"/>
          </a:xfrm>
          <a:prstGeom prst="rect">
            <a:avLst/>
          </a:prstGeom>
          <a:noFill/>
        </p:spPr>
        <p:txBody>
          <a:bodyPr wrap="square">
            <a:spAutoFit/>
          </a:bodyPr>
          <a:lstStyle/>
          <a:p>
            <a:pPr algn="ctr"/>
            <a:r>
              <a:rPr lang="en-US" sz="2400" dirty="0">
                <a:solidFill>
                  <a:schemeClr val="tx1">
                    <a:hueOff val="0"/>
                    <a:satOff val="0"/>
                    <a:lumOff val="0"/>
                    <a:alphaOff val="0"/>
                  </a:schemeClr>
                </a:solidFill>
              </a:rPr>
              <a:t>Project</a:t>
            </a:r>
          </a:p>
        </p:txBody>
      </p:sp>
      <p:sp>
        <p:nvSpPr>
          <p:cNvPr id="3" name="TextBox 2">
            <a:extLst>
              <a:ext uri="{FF2B5EF4-FFF2-40B4-BE49-F238E27FC236}">
                <a16:creationId xmlns:a16="http://schemas.microsoft.com/office/drawing/2014/main" id="{F8F7765C-CE0D-5D44-9994-ABAB4D2B7673}"/>
              </a:ext>
            </a:extLst>
          </p:cNvPr>
          <p:cNvSpPr txBox="1"/>
          <p:nvPr/>
        </p:nvSpPr>
        <p:spPr>
          <a:xfrm>
            <a:off x="2449161" y="5851108"/>
            <a:ext cx="8081849" cy="461665"/>
          </a:xfrm>
          <a:prstGeom prst="rect">
            <a:avLst/>
          </a:prstGeom>
          <a:noFill/>
        </p:spPr>
        <p:txBody>
          <a:bodyPr wrap="square">
            <a:spAutoFit/>
          </a:bodyPr>
          <a:lstStyle/>
          <a:p>
            <a:pPr algn="ctr"/>
            <a:r>
              <a:rPr lang="en-US" sz="2400" dirty="0">
                <a:solidFill>
                  <a:schemeClr val="tx1">
                    <a:hueOff val="0"/>
                    <a:satOff val="0"/>
                    <a:lumOff val="0"/>
                    <a:alphaOff val="0"/>
                  </a:schemeClr>
                </a:solidFill>
              </a:rPr>
              <a:t>Winner of Scavenger Hunt will be announced </a:t>
            </a:r>
            <a:r>
              <a:rPr lang="en-US" sz="2400" b="1" u="sng" dirty="0">
                <a:solidFill>
                  <a:schemeClr val="tx1">
                    <a:hueOff val="0"/>
                    <a:satOff val="0"/>
                    <a:lumOff val="0"/>
                    <a:alphaOff val="0"/>
                  </a:schemeClr>
                </a:solidFill>
              </a:rPr>
              <a:t>tomorrow</a:t>
            </a:r>
          </a:p>
        </p:txBody>
      </p:sp>
    </p:spTree>
    <p:extLst>
      <p:ext uri="{BB962C8B-B14F-4D97-AF65-F5344CB8AC3E}">
        <p14:creationId xmlns:p14="http://schemas.microsoft.com/office/powerpoint/2010/main" val="26183978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61113-0EAB-6324-7388-F5FD7B03401B}"/>
              </a:ext>
            </a:extLst>
          </p:cNvPr>
          <p:cNvSpPr>
            <a:spLocks noGrp="1"/>
          </p:cNvSpPr>
          <p:nvPr>
            <p:ph type="title"/>
          </p:nvPr>
        </p:nvSpPr>
        <p:spPr/>
        <p:txBody>
          <a:bodyPr/>
          <a:lstStyle/>
          <a:p>
            <a:r>
              <a:rPr lang="en-US" dirty="0"/>
              <a:t>Project </a:t>
            </a:r>
          </a:p>
        </p:txBody>
      </p:sp>
      <p:sp>
        <p:nvSpPr>
          <p:cNvPr id="3" name="Content Placeholder 2">
            <a:extLst>
              <a:ext uri="{FF2B5EF4-FFF2-40B4-BE49-F238E27FC236}">
                <a16:creationId xmlns:a16="http://schemas.microsoft.com/office/drawing/2014/main" id="{59BCFCBE-C350-4740-6809-CED78FE56A59}"/>
              </a:ext>
            </a:extLst>
          </p:cNvPr>
          <p:cNvSpPr>
            <a:spLocks noGrp="1"/>
          </p:cNvSpPr>
          <p:nvPr>
            <p:ph idx="1"/>
          </p:nvPr>
        </p:nvSpPr>
        <p:spPr>
          <a:xfrm>
            <a:off x="581191" y="2046932"/>
            <a:ext cx="6703187" cy="4528529"/>
          </a:xfrm>
        </p:spPr>
        <p:txBody>
          <a:bodyPr>
            <a:normAutofit/>
          </a:bodyPr>
          <a:lstStyle/>
          <a:p>
            <a:r>
              <a:rPr lang="en-US" sz="2000" dirty="0"/>
              <a:t>Create an electrical device that can benefit the living condition of the user and improve the life quality.</a:t>
            </a:r>
          </a:p>
          <a:p>
            <a:r>
              <a:rPr lang="en-US" sz="2000" dirty="0"/>
              <a:t>The limitation is your imagination</a:t>
            </a:r>
          </a:p>
          <a:p>
            <a:r>
              <a:rPr lang="en-US" sz="2000" dirty="0"/>
              <a:t>Create the prototype via Arduino Simulator </a:t>
            </a:r>
          </a:p>
          <a:p>
            <a:r>
              <a:rPr lang="en-US" sz="2000" dirty="0"/>
              <a:t>Provide a sketch of the circuit diagram</a:t>
            </a:r>
          </a:p>
          <a:p>
            <a:r>
              <a:rPr lang="en-US" sz="2000" dirty="0"/>
              <a:t>Required Material by the end of the course:</a:t>
            </a:r>
          </a:p>
          <a:p>
            <a:pPr lvl="1"/>
            <a:r>
              <a:rPr lang="en-US" sz="1800" dirty="0"/>
              <a:t>PowerPoint </a:t>
            </a:r>
          </a:p>
          <a:p>
            <a:pPr lvl="1"/>
            <a:r>
              <a:rPr lang="en-US" sz="1800" dirty="0"/>
              <a:t>Presentation</a:t>
            </a:r>
          </a:p>
          <a:p>
            <a:pPr lvl="1"/>
            <a:r>
              <a:rPr lang="en-US" sz="1800" dirty="0"/>
              <a:t>Circuit Diagram </a:t>
            </a:r>
          </a:p>
          <a:p>
            <a:pPr lvl="1"/>
            <a:r>
              <a:rPr lang="en-US" sz="1800" dirty="0"/>
              <a:t>Prototype </a:t>
            </a:r>
          </a:p>
        </p:txBody>
      </p:sp>
      <p:pic>
        <p:nvPicPr>
          <p:cNvPr id="4" name="Picture 3">
            <a:extLst>
              <a:ext uri="{FF2B5EF4-FFF2-40B4-BE49-F238E27FC236}">
                <a16:creationId xmlns:a16="http://schemas.microsoft.com/office/drawing/2014/main" id="{02771DBF-0F25-A590-89FA-C9491916FEB8}"/>
              </a:ext>
            </a:extLst>
          </p:cNvPr>
          <p:cNvPicPr>
            <a:picLocks noChangeAspect="1"/>
          </p:cNvPicPr>
          <p:nvPr/>
        </p:nvPicPr>
        <p:blipFill>
          <a:blip r:embed="rId2"/>
          <a:stretch>
            <a:fillRect/>
          </a:stretch>
        </p:blipFill>
        <p:spPr>
          <a:xfrm>
            <a:off x="6858941" y="1903373"/>
            <a:ext cx="2285829" cy="2285829"/>
          </a:xfrm>
          <a:prstGeom prst="rect">
            <a:avLst/>
          </a:prstGeom>
        </p:spPr>
      </p:pic>
      <p:pic>
        <p:nvPicPr>
          <p:cNvPr id="5" name="Picture 4">
            <a:extLst>
              <a:ext uri="{FF2B5EF4-FFF2-40B4-BE49-F238E27FC236}">
                <a16:creationId xmlns:a16="http://schemas.microsoft.com/office/drawing/2014/main" id="{1A922BE7-0417-DF36-A186-555E99F2130C}"/>
              </a:ext>
            </a:extLst>
          </p:cNvPr>
          <p:cNvPicPr>
            <a:picLocks noChangeAspect="1"/>
          </p:cNvPicPr>
          <p:nvPr/>
        </p:nvPicPr>
        <p:blipFill>
          <a:blip r:embed="rId3"/>
          <a:stretch>
            <a:fillRect/>
          </a:stretch>
        </p:blipFill>
        <p:spPr>
          <a:xfrm>
            <a:off x="9144770" y="3719245"/>
            <a:ext cx="3046288" cy="3046288"/>
          </a:xfrm>
          <a:prstGeom prst="rect">
            <a:avLst/>
          </a:prstGeom>
        </p:spPr>
      </p:pic>
    </p:spTree>
    <p:extLst>
      <p:ext uri="{BB962C8B-B14F-4D97-AF65-F5344CB8AC3E}">
        <p14:creationId xmlns:p14="http://schemas.microsoft.com/office/powerpoint/2010/main" val="3642307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FE2D9-F345-4841-74B7-A6529CFF8F08}"/>
              </a:ext>
            </a:extLst>
          </p:cNvPr>
          <p:cNvSpPr>
            <a:spLocks noGrp="1"/>
          </p:cNvSpPr>
          <p:nvPr>
            <p:ph type="title"/>
          </p:nvPr>
        </p:nvSpPr>
        <p:spPr/>
        <p:txBody>
          <a:bodyPr/>
          <a:lstStyle/>
          <a:p>
            <a:r>
              <a:rPr lang="en-US" dirty="0"/>
              <a:t>PowerPoint Required Slides</a:t>
            </a:r>
          </a:p>
        </p:txBody>
      </p:sp>
      <p:sp>
        <p:nvSpPr>
          <p:cNvPr id="3" name="Content Placeholder 2">
            <a:extLst>
              <a:ext uri="{FF2B5EF4-FFF2-40B4-BE49-F238E27FC236}">
                <a16:creationId xmlns:a16="http://schemas.microsoft.com/office/drawing/2014/main" id="{3C08A4F6-7384-5DFC-6CBB-6AC7CA27E767}"/>
              </a:ext>
            </a:extLst>
          </p:cNvPr>
          <p:cNvSpPr>
            <a:spLocks noGrp="1"/>
          </p:cNvSpPr>
          <p:nvPr>
            <p:ph idx="1"/>
          </p:nvPr>
        </p:nvSpPr>
        <p:spPr>
          <a:xfrm>
            <a:off x="581192" y="2180496"/>
            <a:ext cx="11029615" cy="4333320"/>
          </a:xfrm>
        </p:spPr>
        <p:txBody>
          <a:bodyPr>
            <a:normAutofit/>
          </a:bodyPr>
          <a:lstStyle/>
          <a:p>
            <a:r>
              <a:rPr lang="en-US" dirty="0"/>
              <a:t>Abstract: a paragraph summary of the work you did. In 150 to 200 words, write the purpose of work, what question are you trying to address with the prototype, method to produce your prototype, result of your project.</a:t>
            </a:r>
          </a:p>
          <a:p>
            <a:r>
              <a:rPr lang="en-US" dirty="0"/>
              <a:t>Introduction: In this section you want to inform the reader of the reason(s) for your research, explain the reason for your study, briefly describe how you carried out the research and your conclusion.</a:t>
            </a:r>
          </a:p>
          <a:p>
            <a:r>
              <a:rPr lang="en-US" dirty="0"/>
              <a:t>Materials and Methods: all the material and electrical component utilized, the circuit drawing, the circuit connection, what is the code for the Arduino Board. </a:t>
            </a:r>
          </a:p>
          <a:p>
            <a:r>
              <a:rPr lang="en-US" dirty="0"/>
              <a:t>Results: the full function of prototype and user scenario </a:t>
            </a:r>
          </a:p>
          <a:p>
            <a:r>
              <a:rPr lang="en-US" dirty="0"/>
              <a:t>Conclusion: what device did you create, why is it important, what will do different if you can do it again</a:t>
            </a:r>
          </a:p>
          <a:p>
            <a:r>
              <a:rPr lang="en-US" dirty="0"/>
              <a:t>Acknowledgement: gratify the person helped you to do the project </a:t>
            </a:r>
          </a:p>
        </p:txBody>
      </p:sp>
    </p:spTree>
    <p:extLst>
      <p:ext uri="{BB962C8B-B14F-4D97-AF65-F5344CB8AC3E}">
        <p14:creationId xmlns:p14="http://schemas.microsoft.com/office/powerpoint/2010/main" val="3281509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51554-E3E7-5C48-1F90-F6F3404E3A7E}"/>
              </a:ext>
            </a:extLst>
          </p:cNvPr>
          <p:cNvSpPr>
            <a:spLocks noGrp="1"/>
          </p:cNvSpPr>
          <p:nvPr>
            <p:ph type="title"/>
          </p:nvPr>
        </p:nvSpPr>
        <p:spPr/>
        <p:txBody>
          <a:bodyPr/>
          <a:lstStyle/>
          <a:p>
            <a:r>
              <a:rPr lang="en-US" dirty="0"/>
              <a:t>Calendar</a:t>
            </a:r>
          </a:p>
        </p:txBody>
      </p:sp>
      <p:graphicFrame>
        <p:nvGraphicFramePr>
          <p:cNvPr id="4" name="Table 4">
            <a:extLst>
              <a:ext uri="{FF2B5EF4-FFF2-40B4-BE49-F238E27FC236}">
                <a16:creationId xmlns:a16="http://schemas.microsoft.com/office/drawing/2014/main" id="{4ECE197A-3213-6A2C-B41B-70AD7278C763}"/>
              </a:ext>
            </a:extLst>
          </p:cNvPr>
          <p:cNvGraphicFramePr>
            <a:graphicFrameLocks noGrp="1"/>
          </p:cNvGraphicFramePr>
          <p:nvPr>
            <p:ph idx="1"/>
            <p:extLst>
              <p:ext uri="{D42A27DB-BD31-4B8C-83A1-F6EECF244321}">
                <p14:modId xmlns:p14="http://schemas.microsoft.com/office/powerpoint/2010/main" val="3303696172"/>
              </p:ext>
            </p:extLst>
          </p:nvPr>
        </p:nvGraphicFramePr>
        <p:xfrm>
          <a:off x="595901" y="2181225"/>
          <a:ext cx="11015073" cy="3788061"/>
        </p:xfrm>
        <a:graphic>
          <a:graphicData uri="http://schemas.openxmlformats.org/drawingml/2006/table">
            <a:tbl>
              <a:tblPr firstRow="1" bandRow="1">
                <a:tableStyleId>{5C22544A-7EE6-4342-B048-85BDC9FD1C3A}</a:tableStyleId>
              </a:tblPr>
              <a:tblGrid>
                <a:gridCol w="1560831">
                  <a:extLst>
                    <a:ext uri="{9D8B030D-6E8A-4147-A177-3AD203B41FA5}">
                      <a16:colId xmlns:a16="http://schemas.microsoft.com/office/drawing/2014/main" val="550614044"/>
                    </a:ext>
                  </a:extLst>
                </a:gridCol>
                <a:gridCol w="1575707">
                  <a:extLst>
                    <a:ext uri="{9D8B030D-6E8A-4147-A177-3AD203B41FA5}">
                      <a16:colId xmlns:a16="http://schemas.microsoft.com/office/drawing/2014/main" val="423353700"/>
                    </a:ext>
                  </a:extLst>
                </a:gridCol>
                <a:gridCol w="1575707">
                  <a:extLst>
                    <a:ext uri="{9D8B030D-6E8A-4147-A177-3AD203B41FA5}">
                      <a16:colId xmlns:a16="http://schemas.microsoft.com/office/drawing/2014/main" val="3969084803"/>
                    </a:ext>
                  </a:extLst>
                </a:gridCol>
                <a:gridCol w="1575707">
                  <a:extLst>
                    <a:ext uri="{9D8B030D-6E8A-4147-A177-3AD203B41FA5}">
                      <a16:colId xmlns:a16="http://schemas.microsoft.com/office/drawing/2014/main" val="1741982324"/>
                    </a:ext>
                  </a:extLst>
                </a:gridCol>
                <a:gridCol w="1575707">
                  <a:extLst>
                    <a:ext uri="{9D8B030D-6E8A-4147-A177-3AD203B41FA5}">
                      <a16:colId xmlns:a16="http://schemas.microsoft.com/office/drawing/2014/main" val="3349635941"/>
                    </a:ext>
                  </a:extLst>
                </a:gridCol>
                <a:gridCol w="1575707">
                  <a:extLst>
                    <a:ext uri="{9D8B030D-6E8A-4147-A177-3AD203B41FA5}">
                      <a16:colId xmlns:a16="http://schemas.microsoft.com/office/drawing/2014/main" val="1916576462"/>
                    </a:ext>
                  </a:extLst>
                </a:gridCol>
                <a:gridCol w="1575707">
                  <a:extLst>
                    <a:ext uri="{9D8B030D-6E8A-4147-A177-3AD203B41FA5}">
                      <a16:colId xmlns:a16="http://schemas.microsoft.com/office/drawing/2014/main" val="3010365284"/>
                    </a:ext>
                  </a:extLst>
                </a:gridCol>
              </a:tblGrid>
              <a:tr h="948117">
                <a:tc>
                  <a:txBody>
                    <a:bodyPr/>
                    <a:lstStyle/>
                    <a:p>
                      <a:r>
                        <a:rPr lang="en-US" dirty="0"/>
                        <a:t>Mon</a:t>
                      </a:r>
                    </a:p>
                  </a:txBody>
                  <a:tcPr/>
                </a:tc>
                <a:tc>
                  <a:txBody>
                    <a:bodyPr/>
                    <a:lstStyle/>
                    <a:p>
                      <a:r>
                        <a:rPr lang="en-US" dirty="0"/>
                        <a:t>Tue</a:t>
                      </a:r>
                    </a:p>
                  </a:txBody>
                  <a:tcPr/>
                </a:tc>
                <a:tc>
                  <a:txBody>
                    <a:bodyPr/>
                    <a:lstStyle/>
                    <a:p>
                      <a:r>
                        <a:rPr lang="en-US" dirty="0"/>
                        <a:t>Wes</a:t>
                      </a:r>
                    </a:p>
                  </a:txBody>
                  <a:tcPr/>
                </a:tc>
                <a:tc>
                  <a:txBody>
                    <a:bodyPr/>
                    <a:lstStyle/>
                    <a:p>
                      <a:r>
                        <a:rPr lang="en-US" dirty="0"/>
                        <a:t>Thu</a:t>
                      </a:r>
                    </a:p>
                  </a:txBody>
                  <a:tcPr/>
                </a:tc>
                <a:tc>
                  <a:txBody>
                    <a:bodyPr/>
                    <a:lstStyle/>
                    <a:p>
                      <a:r>
                        <a:rPr lang="en-US" dirty="0"/>
                        <a:t>Fri</a:t>
                      </a:r>
                    </a:p>
                  </a:txBody>
                  <a:tcPr/>
                </a:tc>
                <a:tc>
                  <a:txBody>
                    <a:bodyPr/>
                    <a:lstStyle/>
                    <a:p>
                      <a:r>
                        <a:rPr lang="en-US" dirty="0"/>
                        <a:t>Sat</a:t>
                      </a:r>
                    </a:p>
                  </a:txBody>
                  <a:tcPr/>
                </a:tc>
                <a:tc>
                  <a:txBody>
                    <a:bodyPr/>
                    <a:lstStyle/>
                    <a:p>
                      <a:r>
                        <a:rPr lang="en-US" dirty="0"/>
                        <a:t>Sun</a:t>
                      </a:r>
                    </a:p>
                  </a:txBody>
                  <a:tcPr/>
                </a:tc>
                <a:extLst>
                  <a:ext uri="{0D108BD9-81ED-4DB2-BD59-A6C34878D82A}">
                    <a16:rowId xmlns:a16="http://schemas.microsoft.com/office/drawing/2014/main" val="2123131832"/>
                  </a:ext>
                </a:extLst>
              </a:tr>
              <a:tr h="1317331">
                <a:tc>
                  <a:txBody>
                    <a:bodyPr/>
                    <a:lstStyle/>
                    <a:p>
                      <a:r>
                        <a:rPr lang="en-US" dirty="0"/>
                        <a:t>Class</a:t>
                      </a:r>
                    </a:p>
                  </a:txBody>
                  <a:tcPr/>
                </a:tc>
                <a:tc>
                  <a:txBody>
                    <a:bodyPr/>
                    <a:lstStyle/>
                    <a:p>
                      <a:r>
                        <a:rPr lang="en-US" dirty="0"/>
                        <a:t>Class</a:t>
                      </a:r>
                    </a:p>
                  </a:txBody>
                  <a:tcPr/>
                </a:tc>
                <a:tc>
                  <a:txBody>
                    <a:bodyPr/>
                    <a:lstStyle/>
                    <a:p>
                      <a:r>
                        <a:rPr lang="en-US" dirty="0"/>
                        <a:t>Class</a:t>
                      </a:r>
                    </a:p>
                  </a:txBody>
                  <a:tcPr/>
                </a:tc>
                <a:tc>
                  <a:txBody>
                    <a:bodyPr/>
                    <a:lstStyle/>
                    <a:p>
                      <a:r>
                        <a:rPr lang="en-US" dirty="0"/>
                        <a:t>Class</a:t>
                      </a:r>
                    </a:p>
                  </a:txBody>
                  <a:tcPr/>
                </a:tc>
                <a:tc>
                  <a:txBody>
                    <a:bodyPr/>
                    <a:lstStyle/>
                    <a:p>
                      <a:r>
                        <a:rPr lang="en-US" dirty="0"/>
                        <a:t>Today</a:t>
                      </a:r>
                    </a:p>
                  </a:txBody>
                  <a:tcPr/>
                </a:tc>
                <a:tc>
                  <a:txBody>
                    <a:bodyPr/>
                    <a:lstStyle/>
                    <a:p>
                      <a:r>
                        <a:rPr lang="en-US" dirty="0"/>
                        <a:t>Research Question Due</a:t>
                      </a:r>
                    </a:p>
                  </a:txBody>
                  <a:tcPr/>
                </a:tc>
                <a:tc>
                  <a:txBody>
                    <a:bodyPr/>
                    <a:lstStyle/>
                    <a:p>
                      <a:endParaRPr lang="en-US" dirty="0"/>
                    </a:p>
                  </a:txBody>
                  <a:tcPr/>
                </a:tc>
                <a:extLst>
                  <a:ext uri="{0D108BD9-81ED-4DB2-BD59-A6C34878D82A}">
                    <a16:rowId xmlns:a16="http://schemas.microsoft.com/office/drawing/2014/main" val="3009107675"/>
                  </a:ext>
                </a:extLst>
              </a:tr>
              <a:tr h="1522613">
                <a:tc>
                  <a:txBody>
                    <a:bodyPr/>
                    <a:lstStyle/>
                    <a:p>
                      <a:r>
                        <a:rPr lang="en-US" dirty="0"/>
                        <a:t>Literature Review Done</a:t>
                      </a:r>
                    </a:p>
                  </a:txBody>
                  <a:tcPr/>
                </a:tc>
                <a:tc>
                  <a:txBody>
                    <a:bodyPr/>
                    <a:lstStyle/>
                    <a:p>
                      <a:endParaRPr lang="en-US" dirty="0"/>
                    </a:p>
                  </a:txBody>
                  <a:tcPr/>
                </a:tc>
                <a:tc>
                  <a:txBody>
                    <a:bodyPr/>
                    <a:lstStyle/>
                    <a:p>
                      <a:r>
                        <a:rPr lang="en-US" dirty="0"/>
                        <a:t>Prototype Completed</a:t>
                      </a:r>
                    </a:p>
                  </a:txBody>
                  <a:tcPr/>
                </a:tc>
                <a:tc>
                  <a:txBody>
                    <a:bodyPr/>
                    <a:lstStyle/>
                    <a:p>
                      <a:endParaRPr lang="en-US" dirty="0"/>
                    </a:p>
                  </a:txBody>
                  <a:tcPr/>
                </a:tc>
                <a:tc>
                  <a:txBody>
                    <a:bodyPr/>
                    <a:lstStyle/>
                    <a:p>
                      <a:r>
                        <a:rPr lang="en-US" dirty="0"/>
                        <a:t>PowerPoint Completed &amp;  Presentation</a:t>
                      </a:r>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128082405"/>
                  </a:ext>
                </a:extLst>
              </a:tr>
            </a:tbl>
          </a:graphicData>
        </a:graphic>
      </p:graphicFrame>
    </p:spTree>
    <p:extLst>
      <p:ext uri="{BB962C8B-B14F-4D97-AF65-F5344CB8AC3E}">
        <p14:creationId xmlns:p14="http://schemas.microsoft.com/office/powerpoint/2010/main" val="486272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4C0FC-1C43-DD67-8028-C14A15B346F3}"/>
              </a:ext>
            </a:extLst>
          </p:cNvPr>
          <p:cNvSpPr>
            <a:spLocks noGrp="1"/>
          </p:cNvSpPr>
          <p:nvPr>
            <p:ph type="title"/>
          </p:nvPr>
        </p:nvSpPr>
        <p:spPr/>
        <p:txBody>
          <a:bodyPr/>
          <a:lstStyle/>
          <a:p>
            <a:r>
              <a:rPr lang="en-US" dirty="0"/>
              <a:t>Research </a:t>
            </a:r>
          </a:p>
        </p:txBody>
      </p:sp>
      <p:sp>
        <p:nvSpPr>
          <p:cNvPr id="3" name="Content Placeholder 2">
            <a:extLst>
              <a:ext uri="{FF2B5EF4-FFF2-40B4-BE49-F238E27FC236}">
                <a16:creationId xmlns:a16="http://schemas.microsoft.com/office/drawing/2014/main" id="{598344EC-AEB7-4F66-6C62-EB65463EB81A}"/>
              </a:ext>
            </a:extLst>
          </p:cNvPr>
          <p:cNvSpPr>
            <a:spLocks noGrp="1"/>
          </p:cNvSpPr>
          <p:nvPr>
            <p:ph idx="1"/>
          </p:nvPr>
        </p:nvSpPr>
        <p:spPr>
          <a:xfrm>
            <a:off x="581192" y="2180496"/>
            <a:ext cx="11029615" cy="4364142"/>
          </a:xfrm>
        </p:spPr>
        <p:txBody>
          <a:bodyPr>
            <a:normAutofit/>
          </a:bodyPr>
          <a:lstStyle/>
          <a:p>
            <a:r>
              <a:rPr lang="en-US" dirty="0"/>
              <a:t>Identify the Research Problem: Define the specific engineering problem or question that you want to address through your research. Clearly articulate the objectives and scope of your research.</a:t>
            </a:r>
          </a:p>
          <a:p>
            <a:r>
              <a:rPr lang="en-US" dirty="0"/>
              <a:t>Literature Review: Conduct a thorough review of existing literature, research papers, patents, and other relevant sources to gain an understanding of the current state of knowledge in your field of research. This will help you identify existing theories, methodologies, and gaps in knowledge that your research can contribute to.</a:t>
            </a:r>
          </a:p>
          <a:p>
            <a:r>
              <a:rPr lang="en-US" dirty="0"/>
              <a:t>Formulate the design: Based on your understanding of the existing knowledge, formulate design that you aim to solve the question. These should be aligned with your research problem.</a:t>
            </a:r>
          </a:p>
          <a:p>
            <a:endParaRPr lang="en-US" dirty="0"/>
          </a:p>
          <a:p>
            <a:r>
              <a:rPr lang="en-US" dirty="0"/>
              <a:t>Example:</a:t>
            </a:r>
          </a:p>
          <a:p>
            <a:r>
              <a:rPr lang="en-US" dirty="0"/>
              <a:t> Weather detection</a:t>
            </a:r>
          </a:p>
        </p:txBody>
      </p:sp>
    </p:spTree>
    <p:extLst>
      <p:ext uri="{BB962C8B-B14F-4D97-AF65-F5344CB8AC3E}">
        <p14:creationId xmlns:p14="http://schemas.microsoft.com/office/powerpoint/2010/main" val="36983490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1F67C-1CD7-BDF7-B824-91D6EACBD2CA}"/>
              </a:ext>
            </a:extLst>
          </p:cNvPr>
          <p:cNvSpPr>
            <a:spLocks noGrp="1"/>
          </p:cNvSpPr>
          <p:nvPr>
            <p:ph type="title"/>
          </p:nvPr>
        </p:nvSpPr>
        <p:spPr/>
        <p:txBody>
          <a:bodyPr/>
          <a:lstStyle/>
          <a:p>
            <a:r>
              <a:rPr lang="en-US" dirty="0"/>
              <a:t>Arduino Simulator Demo</a:t>
            </a:r>
          </a:p>
        </p:txBody>
      </p:sp>
      <p:sp>
        <p:nvSpPr>
          <p:cNvPr id="3" name="Content Placeholder 2">
            <a:extLst>
              <a:ext uri="{FF2B5EF4-FFF2-40B4-BE49-F238E27FC236}">
                <a16:creationId xmlns:a16="http://schemas.microsoft.com/office/drawing/2014/main" id="{8A7B2E93-C6A1-06EF-DD7C-389A1455E5DE}"/>
              </a:ext>
            </a:extLst>
          </p:cNvPr>
          <p:cNvSpPr>
            <a:spLocks noGrp="1"/>
          </p:cNvSpPr>
          <p:nvPr>
            <p:ph idx="1"/>
          </p:nvPr>
        </p:nvSpPr>
        <p:spPr/>
        <p:txBody>
          <a:bodyPr/>
          <a:lstStyle/>
          <a:p>
            <a:r>
              <a:rPr lang="en-US" dirty="0"/>
              <a:t>I will be creating a smart thermometer</a:t>
            </a:r>
          </a:p>
        </p:txBody>
      </p:sp>
    </p:spTree>
    <p:extLst>
      <p:ext uri="{BB962C8B-B14F-4D97-AF65-F5344CB8AC3E}">
        <p14:creationId xmlns:p14="http://schemas.microsoft.com/office/powerpoint/2010/main" val="24365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79F11E2-8BA5-4C5C-AE7C-361E5EA011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C00E1DA-EC7C-40FC-95E3-11FDCD2E42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723899"/>
            <a:ext cx="3703320"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grpSp>
        <p:nvGrpSpPr>
          <p:cNvPr id="14" name="Group 13">
            <a:extLst>
              <a:ext uri="{FF2B5EF4-FFF2-40B4-BE49-F238E27FC236}">
                <a16:creationId xmlns:a16="http://schemas.microsoft.com/office/drawing/2014/main" id="{9A421166-2996-41A7-B094-AE5316F347D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46534" y="453643"/>
            <a:ext cx="11298933" cy="98554"/>
            <a:chOff x="446534" y="453643"/>
            <a:chExt cx="11298933" cy="98554"/>
          </a:xfrm>
        </p:grpSpPr>
        <p:sp>
          <p:nvSpPr>
            <p:cNvPr id="15" name="Rectangle 14">
              <a:extLst>
                <a:ext uri="{FF2B5EF4-FFF2-40B4-BE49-F238E27FC236}">
                  <a16:creationId xmlns:a16="http://schemas.microsoft.com/office/drawing/2014/main" id="{FDBB1B92-A3EB-43E4-8FAB-D20E8ED14C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3F3972F4-FE7E-48EA-AAD8-9BE5750A66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221614E5-870B-4D5E-A43B-8FF7E53234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0F87E73C-2B1A-4602-BFBE-CFE1E55D9B38}"/>
              </a:ext>
            </a:extLst>
          </p:cNvPr>
          <p:cNvSpPr>
            <a:spLocks noGrp="1"/>
          </p:cNvSpPr>
          <p:nvPr>
            <p:ph type="ctrTitle"/>
          </p:nvPr>
        </p:nvSpPr>
        <p:spPr>
          <a:xfrm>
            <a:off x="8186208" y="-324741"/>
            <a:ext cx="3081576" cy="1746762"/>
          </a:xfrm>
        </p:spPr>
        <p:txBody>
          <a:bodyPr>
            <a:normAutofit/>
          </a:bodyPr>
          <a:lstStyle/>
          <a:p>
            <a:r>
              <a:rPr lang="en-US" dirty="0">
                <a:solidFill>
                  <a:srgbClr val="FFFFFF"/>
                </a:solidFill>
              </a:rPr>
              <a:t>HW</a:t>
            </a:r>
          </a:p>
        </p:txBody>
      </p:sp>
      <p:sp>
        <p:nvSpPr>
          <p:cNvPr id="3" name="Subtitle 2">
            <a:extLst>
              <a:ext uri="{FF2B5EF4-FFF2-40B4-BE49-F238E27FC236}">
                <a16:creationId xmlns:a16="http://schemas.microsoft.com/office/drawing/2014/main" id="{A9CB511D-EA45-4336-847C-1252667143B5}"/>
              </a:ext>
            </a:extLst>
          </p:cNvPr>
          <p:cNvSpPr>
            <a:spLocks noGrp="1"/>
          </p:cNvSpPr>
          <p:nvPr>
            <p:ph type="subTitle" idx="1"/>
          </p:nvPr>
        </p:nvSpPr>
        <p:spPr>
          <a:xfrm>
            <a:off x="8242486" y="1593723"/>
            <a:ext cx="3081576" cy="2629006"/>
          </a:xfrm>
        </p:spPr>
        <p:txBody>
          <a:bodyPr>
            <a:normAutofit/>
          </a:bodyPr>
          <a:lstStyle/>
          <a:p>
            <a:pPr marL="285750" indent="-285750">
              <a:buFont typeface="Arial" panose="020B0604020202020204" pitchFamily="34" charset="0"/>
              <a:buChar char="•"/>
            </a:pPr>
            <a:r>
              <a:rPr lang="en-US" dirty="0">
                <a:solidFill>
                  <a:schemeClr val="bg2"/>
                </a:solidFill>
              </a:rPr>
              <a:t>Work on the project</a:t>
            </a:r>
          </a:p>
        </p:txBody>
      </p:sp>
      <p:pic>
        <p:nvPicPr>
          <p:cNvPr id="5" name="Picture 4" descr="Digital Numbers">
            <a:extLst>
              <a:ext uri="{FF2B5EF4-FFF2-40B4-BE49-F238E27FC236}">
                <a16:creationId xmlns:a16="http://schemas.microsoft.com/office/drawing/2014/main" id="{A21EA617-6D48-425F-97A8-7FEC82C8F40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2189" r="9642" b="1"/>
          <a:stretch/>
        </p:blipFill>
        <p:spPr>
          <a:xfrm>
            <a:off x="446534" y="723899"/>
            <a:ext cx="7498616" cy="5676901"/>
          </a:xfrm>
          <a:prstGeom prst="rect">
            <a:avLst/>
          </a:prstGeom>
        </p:spPr>
      </p:pic>
    </p:spTree>
    <p:extLst>
      <p:ext uri="{BB962C8B-B14F-4D97-AF65-F5344CB8AC3E}">
        <p14:creationId xmlns:p14="http://schemas.microsoft.com/office/powerpoint/2010/main" val="3501347425"/>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tf56390039_win32_fixed.potx" id="{A1D6ED5A-9B8A-4433-BA99-139C56DB1BDE}" vid="{3B3EDB20-B381-4B6C-99AC-7C5CDA2B40F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Tech design</Template>
  <TotalTime>687</TotalTime>
  <Words>406</Words>
  <Application>Microsoft Office PowerPoint</Application>
  <PresentationFormat>Widescreen</PresentationFormat>
  <Paragraphs>56</Paragraphs>
  <Slides>8</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Gill Sans MT</vt:lpstr>
      <vt:lpstr>Wingdings 2</vt:lpstr>
      <vt:lpstr>Dividend</vt:lpstr>
      <vt:lpstr>Sparking Innovation</vt:lpstr>
      <vt:lpstr>Contend</vt:lpstr>
      <vt:lpstr>Project </vt:lpstr>
      <vt:lpstr>PowerPoint Required Slides</vt:lpstr>
      <vt:lpstr>Calendar</vt:lpstr>
      <vt:lpstr>Research </vt:lpstr>
      <vt:lpstr>Arduino Simulator Demo</vt:lpstr>
      <vt:lpstr>HW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Bright Beginnings</dc:title>
  <dc:creator>Mike Yu</dc:creator>
  <cp:lastModifiedBy>Mike Yu</cp:lastModifiedBy>
  <cp:revision>42</cp:revision>
  <dcterms:created xsi:type="dcterms:W3CDTF">2023-06-16T02:50:27Z</dcterms:created>
  <dcterms:modified xsi:type="dcterms:W3CDTF">2023-07-12T02:45:42Z</dcterms:modified>
</cp:coreProperties>
</file>