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6"/>
  </p:notesMasterIdLst>
  <p:sldIdLst>
    <p:sldId id="278" r:id="rId2"/>
    <p:sldId id="364" r:id="rId3"/>
    <p:sldId id="365" r:id="rId4"/>
    <p:sldId id="351" r:id="rId5"/>
    <p:sldId id="352" r:id="rId6"/>
    <p:sldId id="354" r:id="rId7"/>
    <p:sldId id="366" r:id="rId8"/>
    <p:sldId id="372" r:id="rId9"/>
    <p:sldId id="368" r:id="rId10"/>
    <p:sldId id="373" r:id="rId11"/>
    <p:sldId id="370" r:id="rId12"/>
    <p:sldId id="376" r:id="rId13"/>
    <p:sldId id="377" r:id="rId14"/>
    <p:sldId id="378" r:id="rId15"/>
    <p:sldId id="379" r:id="rId16"/>
    <p:sldId id="380" r:id="rId17"/>
    <p:sldId id="381" r:id="rId18"/>
    <p:sldId id="382" r:id="rId19"/>
    <p:sldId id="383" r:id="rId20"/>
    <p:sldId id="384" r:id="rId21"/>
    <p:sldId id="385" r:id="rId22"/>
    <p:sldId id="374" r:id="rId23"/>
    <p:sldId id="375" r:id="rId24"/>
    <p:sldId id="386" r:id="rId25"/>
    <p:sldId id="388" r:id="rId26"/>
    <p:sldId id="389" r:id="rId27"/>
    <p:sldId id="390" r:id="rId28"/>
    <p:sldId id="391" r:id="rId29"/>
    <p:sldId id="392" r:id="rId30"/>
    <p:sldId id="393" r:id="rId31"/>
    <p:sldId id="394" r:id="rId32"/>
    <p:sldId id="395" r:id="rId33"/>
    <p:sldId id="396" r:id="rId34"/>
    <p:sldId id="397" r:id="rId35"/>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346"/>
    <p:restoredTop sz="96197" autoAdjust="0"/>
  </p:normalViewPr>
  <p:slideViewPr>
    <p:cSldViewPr snapToGrid="0" snapToObjects="1">
      <p:cViewPr varScale="1">
        <p:scale>
          <a:sx n="102" d="100"/>
          <a:sy n="102" d="100"/>
        </p:scale>
        <p:origin x="208" y="64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2094796" y="1210525"/>
            <a:ext cx="8287160" cy="1225296"/>
          </a:xfrm>
        </p:spPr>
        <p:txBody>
          <a:bodyPr/>
          <a:lstStyle/>
          <a:p>
            <a:r>
              <a:rPr lang="en-US" dirty="0"/>
              <a:t>Psychology and life</a:t>
            </a:r>
            <a:br>
              <a:rPr lang="en-US" dirty="0"/>
            </a:br>
            <a:r>
              <a:rPr lang="en-US" sz="3600" cap="none" dirty="0"/>
              <a:t>Session 7: Intro to Psychology</a:t>
            </a: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3558071" y="2550092"/>
            <a:ext cx="5075858" cy="878908"/>
          </a:xfrm>
        </p:spPr>
        <p:txBody>
          <a:bodyPr/>
          <a:lstStyle/>
          <a:p>
            <a:r>
              <a:rPr lang="en-US" sz="1800" dirty="0"/>
              <a:t>Lillian Liao Culver Academies</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1246621" y="553544"/>
            <a:ext cx="9698757" cy="768096"/>
          </a:xfrm>
        </p:spPr>
        <p:txBody>
          <a:bodyPr>
            <a:normAutofit fontScale="90000"/>
          </a:bodyPr>
          <a:lstStyle/>
          <a:p>
            <a:r>
              <a:rPr lang="en-US" sz="4900" dirty="0"/>
              <a:t>Psychodynamic Theories of Personality</a:t>
            </a:r>
          </a:p>
        </p:txBody>
      </p:sp>
      <p:sp>
        <p:nvSpPr>
          <p:cNvPr id="2" name="TextBox 1">
            <a:extLst>
              <a:ext uri="{FF2B5EF4-FFF2-40B4-BE49-F238E27FC236}">
                <a16:creationId xmlns:a16="http://schemas.microsoft.com/office/drawing/2014/main" id="{88534ED7-4789-7844-30E5-7DC70F44F914}"/>
              </a:ext>
            </a:extLst>
          </p:cNvPr>
          <p:cNvSpPr txBox="1"/>
          <p:nvPr/>
        </p:nvSpPr>
        <p:spPr>
          <a:xfrm>
            <a:off x="938408" y="2058485"/>
            <a:ext cx="10315184" cy="2123658"/>
          </a:xfrm>
          <a:prstGeom prst="rect">
            <a:avLst/>
          </a:prstGeom>
          <a:noFill/>
        </p:spPr>
        <p:txBody>
          <a:bodyPr wrap="square" rtlCol="0">
            <a:spAutoFit/>
          </a:bodyPr>
          <a:lstStyle/>
          <a:p>
            <a:endParaRPr lang="en-US" sz="2200" dirty="0">
              <a:solidFill>
                <a:srgbClr val="202C8F"/>
              </a:solidFill>
            </a:endParaRPr>
          </a:p>
          <a:p>
            <a:pPr marL="342900" indent="-342900">
              <a:buFont typeface="Wingdings" pitchFamily="2" charset="2"/>
              <a:buChar char="Ø"/>
            </a:pPr>
            <a:r>
              <a:rPr lang="en-US" sz="2200" dirty="0">
                <a:solidFill>
                  <a:srgbClr val="202C8F"/>
                </a:solidFill>
              </a:rPr>
              <a:t>Psychodynamic theories includes:</a:t>
            </a:r>
          </a:p>
          <a:p>
            <a:endParaRPr lang="en-US" sz="2200" dirty="0">
              <a:solidFill>
                <a:srgbClr val="202C8F"/>
              </a:solidFill>
            </a:endParaRPr>
          </a:p>
          <a:p>
            <a:pPr marL="342900" indent="-342900">
              <a:buFont typeface="Arial" panose="020B0604020202020204" pitchFamily="34" charset="0"/>
              <a:buChar char="•"/>
            </a:pPr>
            <a:r>
              <a:rPr lang="en-US" sz="2200" dirty="0">
                <a:solidFill>
                  <a:srgbClr val="202C8F"/>
                </a:solidFill>
              </a:rPr>
              <a:t>Freud's </a:t>
            </a:r>
            <a:r>
              <a:rPr lang="en-US" sz="2200" b="1" dirty="0">
                <a:solidFill>
                  <a:srgbClr val="C00000"/>
                </a:solidFill>
              </a:rPr>
              <a:t>psychosexual stage theory</a:t>
            </a:r>
          </a:p>
          <a:p>
            <a:pPr marL="342900" indent="-342900">
              <a:buFont typeface="Arial" panose="020B0604020202020204" pitchFamily="34" charset="0"/>
              <a:buChar char="•"/>
            </a:pPr>
            <a:r>
              <a:rPr lang="en-US" sz="2200" dirty="0">
                <a:solidFill>
                  <a:srgbClr val="202C8F"/>
                </a:solidFill>
              </a:rPr>
              <a:t>Erik Erikson's </a:t>
            </a:r>
            <a:r>
              <a:rPr lang="en-US" sz="2200" b="1" dirty="0">
                <a:solidFill>
                  <a:srgbClr val="C00000"/>
                </a:solidFill>
              </a:rPr>
              <a:t>stages of psychosocial development</a:t>
            </a:r>
            <a:endParaRPr lang="en-US" sz="2200" dirty="0">
              <a:solidFill>
                <a:srgbClr val="202C8F"/>
              </a:solidFill>
            </a:endParaRPr>
          </a:p>
          <a:p>
            <a:r>
              <a:rPr lang="en-US" sz="2200" b="1" dirty="0">
                <a:solidFill>
                  <a:srgbClr val="C00000"/>
                </a:solidFill>
              </a:rPr>
              <a:t> </a:t>
            </a:r>
            <a:endParaRPr lang="en-US" sz="2200" dirty="0">
              <a:solidFill>
                <a:srgbClr val="202C8F"/>
              </a:solidFill>
            </a:endParaRPr>
          </a:p>
        </p:txBody>
      </p:sp>
    </p:spTree>
    <p:extLst>
      <p:ext uri="{BB962C8B-B14F-4D97-AF65-F5344CB8AC3E}">
        <p14:creationId xmlns:p14="http://schemas.microsoft.com/office/powerpoint/2010/main" val="3052652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1246621" y="553544"/>
            <a:ext cx="9698757" cy="768096"/>
          </a:xfrm>
        </p:spPr>
        <p:txBody>
          <a:bodyPr>
            <a:noAutofit/>
          </a:bodyPr>
          <a:lstStyle/>
          <a:p>
            <a:r>
              <a:rPr lang="en-US" sz="4000" b="0" dirty="0">
                <a:solidFill>
                  <a:srgbClr val="202C8F"/>
                </a:solidFill>
              </a:rPr>
              <a:t>psychosexual stage theory</a:t>
            </a:r>
            <a:endParaRPr lang="en-US" sz="3200" b="0" dirty="0">
              <a:solidFill>
                <a:srgbClr val="202C8F"/>
              </a:solidFill>
            </a:endParaRPr>
          </a:p>
        </p:txBody>
      </p:sp>
      <p:sp>
        <p:nvSpPr>
          <p:cNvPr id="2" name="TextBox 1">
            <a:extLst>
              <a:ext uri="{FF2B5EF4-FFF2-40B4-BE49-F238E27FC236}">
                <a16:creationId xmlns:a16="http://schemas.microsoft.com/office/drawing/2014/main" id="{88534ED7-4789-7844-30E5-7DC70F44F914}"/>
              </a:ext>
            </a:extLst>
          </p:cNvPr>
          <p:cNvSpPr txBox="1"/>
          <p:nvPr/>
        </p:nvSpPr>
        <p:spPr>
          <a:xfrm>
            <a:off x="725986" y="1645127"/>
            <a:ext cx="10740025" cy="3477875"/>
          </a:xfrm>
          <a:prstGeom prst="rect">
            <a:avLst/>
          </a:prstGeom>
          <a:noFill/>
        </p:spPr>
        <p:txBody>
          <a:bodyPr wrap="square" rtlCol="0">
            <a:spAutoFit/>
          </a:bodyPr>
          <a:lstStyle/>
          <a:p>
            <a:pPr marL="342900" indent="-342900">
              <a:buFont typeface="Wingdings" pitchFamily="2" charset="2"/>
              <a:buChar char="Ø"/>
            </a:pPr>
            <a:r>
              <a:rPr lang="en-US" sz="2200" dirty="0">
                <a:solidFill>
                  <a:srgbClr val="202C8F"/>
                </a:solidFill>
              </a:rPr>
              <a:t>The 5 stages are: the </a:t>
            </a:r>
            <a:r>
              <a:rPr lang="en-US" sz="2200" b="1" dirty="0">
                <a:solidFill>
                  <a:srgbClr val="C00000"/>
                </a:solidFill>
              </a:rPr>
              <a:t>oral</a:t>
            </a:r>
            <a:r>
              <a:rPr lang="en-US" sz="2200" dirty="0">
                <a:solidFill>
                  <a:srgbClr val="202C8F"/>
                </a:solidFill>
              </a:rPr>
              <a:t>, </a:t>
            </a:r>
            <a:r>
              <a:rPr lang="en-US" sz="2200" b="1" dirty="0">
                <a:solidFill>
                  <a:srgbClr val="C00000"/>
                </a:solidFill>
              </a:rPr>
              <a:t>anal</a:t>
            </a:r>
            <a:r>
              <a:rPr lang="en-US" sz="2200" dirty="0">
                <a:solidFill>
                  <a:srgbClr val="202C8F"/>
                </a:solidFill>
              </a:rPr>
              <a:t>, </a:t>
            </a:r>
            <a:r>
              <a:rPr lang="en-US" sz="2200" b="1" dirty="0">
                <a:solidFill>
                  <a:srgbClr val="C00000"/>
                </a:solidFill>
              </a:rPr>
              <a:t>phallic</a:t>
            </a:r>
            <a:r>
              <a:rPr lang="en-US" sz="2200" dirty="0">
                <a:solidFill>
                  <a:srgbClr val="202C8F"/>
                </a:solidFill>
              </a:rPr>
              <a:t>, </a:t>
            </a:r>
            <a:r>
              <a:rPr lang="en-US" sz="2200" b="1" dirty="0">
                <a:solidFill>
                  <a:srgbClr val="C00000"/>
                </a:solidFill>
              </a:rPr>
              <a:t>latent</a:t>
            </a:r>
            <a:r>
              <a:rPr lang="en-US" sz="2200" dirty="0">
                <a:solidFill>
                  <a:srgbClr val="202C8F"/>
                </a:solidFill>
              </a:rPr>
              <a:t>, and </a:t>
            </a:r>
            <a:r>
              <a:rPr lang="en-US" sz="2200" b="1" dirty="0">
                <a:solidFill>
                  <a:srgbClr val="C00000"/>
                </a:solidFill>
              </a:rPr>
              <a:t>genital</a:t>
            </a:r>
          </a:p>
          <a:p>
            <a:pPr marL="342900" indent="-342900">
              <a:buFont typeface="Wingdings" pitchFamily="2" charset="2"/>
              <a:buChar char="Ø"/>
            </a:pPr>
            <a:r>
              <a:rPr lang="en-US" sz="2200" dirty="0">
                <a:solidFill>
                  <a:srgbClr val="202C8F"/>
                </a:solidFill>
              </a:rPr>
              <a:t>The erogenous zone associated with each stage serves as a source of pleasure for the id</a:t>
            </a: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b="1" dirty="0">
                <a:solidFill>
                  <a:srgbClr val="202C8F"/>
                </a:solidFill>
              </a:rPr>
              <a:t>Each stage of development is marked by conflicts that can help build growth </a:t>
            </a:r>
            <a:r>
              <a:rPr lang="en-US" sz="2200" dirty="0">
                <a:solidFill>
                  <a:srgbClr val="202C8F"/>
                </a:solidFill>
              </a:rPr>
              <a:t>depending upon how they are resolved</a:t>
            </a:r>
          </a:p>
          <a:p>
            <a:pPr marL="342900" indent="-342900">
              <a:buFont typeface="Wingdings" pitchFamily="2" charset="2"/>
              <a:buChar char="Ø"/>
            </a:pPr>
            <a:r>
              <a:rPr lang="en-US" sz="2200" dirty="0">
                <a:solidFill>
                  <a:srgbClr val="202C8F"/>
                </a:solidFill>
              </a:rPr>
              <a:t>If these psychosexual stages are completed successfully, a healthy personality is the result</a:t>
            </a: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dirty="0">
                <a:solidFill>
                  <a:srgbClr val="202C8F"/>
                </a:solidFill>
              </a:rPr>
              <a:t>A </a:t>
            </a:r>
            <a:r>
              <a:rPr lang="en-US" sz="2200" b="1" dirty="0">
                <a:solidFill>
                  <a:srgbClr val="202C8F"/>
                </a:solidFill>
              </a:rPr>
              <a:t>fixation</a:t>
            </a:r>
            <a:r>
              <a:rPr lang="en-US" sz="2200" dirty="0">
                <a:solidFill>
                  <a:srgbClr val="202C8F"/>
                </a:solidFill>
              </a:rPr>
              <a:t> is a persistent focus on an earlier psychosexual stage. Until this conflict is resolved, the individual will remain "stuck" in this stage</a:t>
            </a:r>
          </a:p>
        </p:txBody>
      </p:sp>
    </p:spTree>
    <p:extLst>
      <p:ext uri="{BB962C8B-B14F-4D97-AF65-F5344CB8AC3E}">
        <p14:creationId xmlns:p14="http://schemas.microsoft.com/office/powerpoint/2010/main" val="1758559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034E8-7B7C-707C-47D7-F5F042473E9D}"/>
              </a:ext>
            </a:extLst>
          </p:cNvPr>
          <p:cNvSpPr>
            <a:spLocks noGrp="1"/>
          </p:cNvSpPr>
          <p:nvPr>
            <p:ph type="title"/>
          </p:nvPr>
        </p:nvSpPr>
        <p:spPr>
          <a:xfrm>
            <a:off x="4224528" y="1277182"/>
            <a:ext cx="6766560" cy="768096"/>
          </a:xfrm>
        </p:spPr>
        <p:txBody>
          <a:bodyPr/>
          <a:lstStyle/>
          <a:p>
            <a:r>
              <a:rPr lang="en-US" dirty="0"/>
              <a:t>Stage 1:</a:t>
            </a:r>
            <a:br>
              <a:rPr lang="en-US" dirty="0"/>
            </a:br>
            <a:r>
              <a:rPr lang="en-US" dirty="0"/>
              <a:t>The oral stage</a:t>
            </a:r>
          </a:p>
        </p:txBody>
      </p:sp>
      <p:sp>
        <p:nvSpPr>
          <p:cNvPr id="3" name="Content Placeholder 2">
            <a:extLst>
              <a:ext uri="{FF2B5EF4-FFF2-40B4-BE49-F238E27FC236}">
                <a16:creationId xmlns:a16="http://schemas.microsoft.com/office/drawing/2014/main" id="{D79E0A07-C4B0-A028-4ED8-7DF62A182D0A}"/>
              </a:ext>
            </a:extLst>
          </p:cNvPr>
          <p:cNvSpPr>
            <a:spLocks noGrp="1"/>
          </p:cNvSpPr>
          <p:nvPr>
            <p:ph idx="1"/>
          </p:nvPr>
        </p:nvSpPr>
        <p:spPr>
          <a:xfrm>
            <a:off x="4224528" y="2793304"/>
            <a:ext cx="7499834" cy="3843959"/>
          </a:xfrm>
        </p:spPr>
        <p:txBody>
          <a:bodyPr/>
          <a:lstStyle/>
          <a:p>
            <a:r>
              <a:rPr lang="en-US" sz="2400" b="1" dirty="0"/>
              <a:t>Age Range: Birth to 1 Year</a:t>
            </a:r>
          </a:p>
          <a:p>
            <a:r>
              <a:rPr lang="en-US" sz="2400" b="1" dirty="0"/>
              <a:t>Erogenous Zone: Mouth</a:t>
            </a:r>
          </a:p>
          <a:p>
            <a:endParaRPr lang="en-US" sz="2000" dirty="0"/>
          </a:p>
          <a:p>
            <a:endParaRPr lang="en-US" dirty="0"/>
          </a:p>
          <a:p>
            <a:endParaRPr lang="en-US" dirty="0"/>
          </a:p>
        </p:txBody>
      </p:sp>
    </p:spTree>
    <p:extLst>
      <p:ext uri="{BB962C8B-B14F-4D97-AF65-F5344CB8AC3E}">
        <p14:creationId xmlns:p14="http://schemas.microsoft.com/office/powerpoint/2010/main" val="3665715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034E8-7B7C-707C-47D7-F5F042473E9D}"/>
              </a:ext>
            </a:extLst>
          </p:cNvPr>
          <p:cNvSpPr>
            <a:spLocks noGrp="1"/>
          </p:cNvSpPr>
          <p:nvPr>
            <p:ph type="title"/>
          </p:nvPr>
        </p:nvSpPr>
        <p:spPr>
          <a:xfrm>
            <a:off x="4224528" y="550672"/>
            <a:ext cx="6766560" cy="768096"/>
          </a:xfrm>
        </p:spPr>
        <p:txBody>
          <a:bodyPr/>
          <a:lstStyle/>
          <a:p>
            <a:r>
              <a:rPr lang="en-US" dirty="0"/>
              <a:t>Stage 1:</a:t>
            </a:r>
            <a:br>
              <a:rPr lang="en-US" dirty="0"/>
            </a:br>
            <a:r>
              <a:rPr lang="en-US" dirty="0"/>
              <a:t>The oral stage</a:t>
            </a:r>
          </a:p>
        </p:txBody>
      </p:sp>
      <p:sp>
        <p:nvSpPr>
          <p:cNvPr id="3" name="Content Placeholder 2">
            <a:extLst>
              <a:ext uri="{FF2B5EF4-FFF2-40B4-BE49-F238E27FC236}">
                <a16:creationId xmlns:a16="http://schemas.microsoft.com/office/drawing/2014/main" id="{D79E0A07-C4B0-A028-4ED8-7DF62A182D0A}"/>
              </a:ext>
            </a:extLst>
          </p:cNvPr>
          <p:cNvSpPr>
            <a:spLocks noGrp="1"/>
          </p:cNvSpPr>
          <p:nvPr>
            <p:ph idx="1"/>
          </p:nvPr>
        </p:nvSpPr>
        <p:spPr>
          <a:xfrm>
            <a:off x="4024112" y="2029217"/>
            <a:ext cx="7499834" cy="3843959"/>
          </a:xfrm>
        </p:spPr>
        <p:txBody>
          <a:bodyPr/>
          <a:lstStyle/>
          <a:p>
            <a:pPr marL="342900" indent="-342900">
              <a:buFont typeface="Wingdings" pitchFamily="2" charset="2"/>
              <a:buChar char="Ø"/>
            </a:pPr>
            <a:r>
              <a:rPr lang="en-US" sz="2000" dirty="0"/>
              <a:t>During the oral stage, the infant's primary source of interaction occurs through the mouth</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The mouth is vital for eating, and the infant derives pleasure from oral stimulation through gratifying activities such as tasting and sucking</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Because the infant is entirely dependent upon caretakers (who are responsible for feeding the child), the child also </a:t>
            </a:r>
            <a:r>
              <a:rPr lang="en-US" sz="2000" b="1" dirty="0"/>
              <a:t>develops a sense of trust and comfort </a:t>
            </a:r>
            <a:r>
              <a:rPr lang="en-US" sz="2000" dirty="0"/>
              <a:t>through this oral stimulation</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The primary conflict at this stage is to become less dependent upon caretakers. </a:t>
            </a:r>
          </a:p>
          <a:p>
            <a:endParaRPr lang="en-US" dirty="0"/>
          </a:p>
          <a:p>
            <a:endParaRPr lang="en-US" dirty="0"/>
          </a:p>
        </p:txBody>
      </p:sp>
    </p:spTree>
    <p:extLst>
      <p:ext uri="{BB962C8B-B14F-4D97-AF65-F5344CB8AC3E}">
        <p14:creationId xmlns:p14="http://schemas.microsoft.com/office/powerpoint/2010/main" val="2816917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034E8-7B7C-707C-47D7-F5F042473E9D}"/>
              </a:ext>
            </a:extLst>
          </p:cNvPr>
          <p:cNvSpPr>
            <a:spLocks noGrp="1"/>
          </p:cNvSpPr>
          <p:nvPr>
            <p:ph type="title"/>
          </p:nvPr>
        </p:nvSpPr>
        <p:spPr>
          <a:xfrm>
            <a:off x="4224528" y="1277182"/>
            <a:ext cx="6766560" cy="768096"/>
          </a:xfrm>
        </p:spPr>
        <p:txBody>
          <a:bodyPr/>
          <a:lstStyle/>
          <a:p>
            <a:r>
              <a:rPr lang="en-US" dirty="0"/>
              <a:t>Stage 2:</a:t>
            </a:r>
            <a:br>
              <a:rPr lang="en-US" dirty="0"/>
            </a:br>
            <a:r>
              <a:rPr lang="en-US" dirty="0"/>
              <a:t>The Anal stage</a:t>
            </a:r>
          </a:p>
        </p:txBody>
      </p:sp>
      <p:sp>
        <p:nvSpPr>
          <p:cNvPr id="3" name="Content Placeholder 2">
            <a:extLst>
              <a:ext uri="{FF2B5EF4-FFF2-40B4-BE49-F238E27FC236}">
                <a16:creationId xmlns:a16="http://schemas.microsoft.com/office/drawing/2014/main" id="{D79E0A07-C4B0-A028-4ED8-7DF62A182D0A}"/>
              </a:ext>
            </a:extLst>
          </p:cNvPr>
          <p:cNvSpPr>
            <a:spLocks noGrp="1"/>
          </p:cNvSpPr>
          <p:nvPr>
            <p:ph idx="1"/>
          </p:nvPr>
        </p:nvSpPr>
        <p:spPr>
          <a:xfrm>
            <a:off x="4224528" y="2793304"/>
            <a:ext cx="7499834" cy="3843959"/>
          </a:xfrm>
        </p:spPr>
        <p:txBody>
          <a:bodyPr/>
          <a:lstStyle/>
          <a:p>
            <a:r>
              <a:rPr lang="en-US" sz="2400" b="1" dirty="0"/>
              <a:t>Age Range: 1-3 Years old</a:t>
            </a:r>
          </a:p>
          <a:p>
            <a:r>
              <a:rPr lang="en-US" sz="2400" b="1" dirty="0"/>
              <a:t>Erogenous Zone: Bowel and Bladder Control</a:t>
            </a:r>
          </a:p>
          <a:p>
            <a:endParaRPr lang="en-US" sz="2000" dirty="0"/>
          </a:p>
          <a:p>
            <a:endParaRPr lang="en-US" dirty="0"/>
          </a:p>
          <a:p>
            <a:endParaRPr lang="en-US" dirty="0"/>
          </a:p>
        </p:txBody>
      </p:sp>
    </p:spTree>
    <p:extLst>
      <p:ext uri="{BB962C8B-B14F-4D97-AF65-F5344CB8AC3E}">
        <p14:creationId xmlns:p14="http://schemas.microsoft.com/office/powerpoint/2010/main" val="2337869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9E0A07-C4B0-A028-4ED8-7DF62A182D0A}"/>
              </a:ext>
            </a:extLst>
          </p:cNvPr>
          <p:cNvSpPr>
            <a:spLocks noGrp="1"/>
          </p:cNvSpPr>
          <p:nvPr>
            <p:ph idx="1"/>
          </p:nvPr>
        </p:nvSpPr>
        <p:spPr>
          <a:xfrm>
            <a:off x="4024112" y="2029217"/>
            <a:ext cx="7499834" cy="3843959"/>
          </a:xfrm>
        </p:spPr>
        <p:txBody>
          <a:bodyPr/>
          <a:lstStyle/>
          <a:p>
            <a:pPr marL="342900" indent="-342900">
              <a:buFont typeface="Wingdings" pitchFamily="2" charset="2"/>
              <a:buChar char="Ø"/>
            </a:pPr>
            <a:r>
              <a:rPr lang="en-US" sz="2000" dirty="0"/>
              <a:t>During the anal stage, Freud believed that the primary focus is on controlling bladder and bowel movements</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The major conflict at this stage is toilet training—the child has to learn to control their bodily needs</a:t>
            </a:r>
          </a:p>
          <a:p>
            <a:pPr marL="342900" indent="-342900">
              <a:buFont typeface="Wingdings" pitchFamily="2" charset="2"/>
              <a:buChar char="Ø"/>
            </a:pPr>
            <a:r>
              <a:rPr lang="en-US" sz="2000" dirty="0"/>
              <a:t>Developing this control leads to a sense of accomplishment and independence</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Freud believed that positive experiences during the toilet training stage serve as the basis for people to become competent, productive, and creative adults</a:t>
            </a:r>
          </a:p>
          <a:p>
            <a:endParaRPr lang="en-US" dirty="0"/>
          </a:p>
        </p:txBody>
      </p:sp>
      <p:sp>
        <p:nvSpPr>
          <p:cNvPr id="4" name="Title 1">
            <a:extLst>
              <a:ext uri="{FF2B5EF4-FFF2-40B4-BE49-F238E27FC236}">
                <a16:creationId xmlns:a16="http://schemas.microsoft.com/office/drawing/2014/main" id="{3FCDE9F1-3B7B-F124-BA2C-A92C24955917}"/>
              </a:ext>
            </a:extLst>
          </p:cNvPr>
          <p:cNvSpPr txBox="1">
            <a:spLocks/>
          </p:cNvSpPr>
          <p:nvPr/>
        </p:nvSpPr>
        <p:spPr>
          <a:xfrm>
            <a:off x="4224528" y="600776"/>
            <a:ext cx="6766560" cy="76809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dirty="0"/>
              <a:t>Stage 2:</a:t>
            </a:r>
            <a:br>
              <a:rPr lang="en-US" dirty="0"/>
            </a:br>
            <a:r>
              <a:rPr lang="en-US" dirty="0"/>
              <a:t>The Anal stage</a:t>
            </a:r>
          </a:p>
        </p:txBody>
      </p:sp>
    </p:spTree>
    <p:extLst>
      <p:ext uri="{BB962C8B-B14F-4D97-AF65-F5344CB8AC3E}">
        <p14:creationId xmlns:p14="http://schemas.microsoft.com/office/powerpoint/2010/main" val="3411548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034E8-7B7C-707C-47D7-F5F042473E9D}"/>
              </a:ext>
            </a:extLst>
          </p:cNvPr>
          <p:cNvSpPr>
            <a:spLocks noGrp="1"/>
          </p:cNvSpPr>
          <p:nvPr>
            <p:ph type="title"/>
          </p:nvPr>
        </p:nvSpPr>
        <p:spPr>
          <a:xfrm>
            <a:off x="4224528" y="1277182"/>
            <a:ext cx="6766560" cy="768096"/>
          </a:xfrm>
        </p:spPr>
        <p:txBody>
          <a:bodyPr/>
          <a:lstStyle/>
          <a:p>
            <a:r>
              <a:rPr lang="en-US" dirty="0"/>
              <a:t>Stage 3:</a:t>
            </a:r>
            <a:br>
              <a:rPr lang="en-US" dirty="0"/>
            </a:br>
            <a:r>
              <a:rPr lang="en-US" dirty="0"/>
              <a:t>The phallic stage</a:t>
            </a:r>
          </a:p>
        </p:txBody>
      </p:sp>
      <p:sp>
        <p:nvSpPr>
          <p:cNvPr id="3" name="Content Placeholder 2">
            <a:extLst>
              <a:ext uri="{FF2B5EF4-FFF2-40B4-BE49-F238E27FC236}">
                <a16:creationId xmlns:a16="http://schemas.microsoft.com/office/drawing/2014/main" id="{D79E0A07-C4B0-A028-4ED8-7DF62A182D0A}"/>
              </a:ext>
            </a:extLst>
          </p:cNvPr>
          <p:cNvSpPr>
            <a:spLocks noGrp="1"/>
          </p:cNvSpPr>
          <p:nvPr>
            <p:ph idx="1"/>
          </p:nvPr>
        </p:nvSpPr>
        <p:spPr>
          <a:xfrm>
            <a:off x="4224528" y="2793304"/>
            <a:ext cx="7499834" cy="3843959"/>
          </a:xfrm>
        </p:spPr>
        <p:txBody>
          <a:bodyPr/>
          <a:lstStyle/>
          <a:p>
            <a:r>
              <a:rPr lang="en-US" sz="2400" b="1" dirty="0"/>
              <a:t>Age Range: 3-6 Years old</a:t>
            </a:r>
          </a:p>
          <a:p>
            <a:r>
              <a:rPr lang="en-US" sz="2400" b="1" dirty="0"/>
              <a:t>Erogenous Zone: Genitals</a:t>
            </a:r>
          </a:p>
          <a:p>
            <a:endParaRPr lang="en-US" sz="2000" dirty="0"/>
          </a:p>
          <a:p>
            <a:endParaRPr lang="en-US" dirty="0"/>
          </a:p>
          <a:p>
            <a:endParaRPr lang="en-US" dirty="0"/>
          </a:p>
        </p:txBody>
      </p:sp>
    </p:spTree>
    <p:extLst>
      <p:ext uri="{BB962C8B-B14F-4D97-AF65-F5344CB8AC3E}">
        <p14:creationId xmlns:p14="http://schemas.microsoft.com/office/powerpoint/2010/main" val="3830343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9E0A07-C4B0-A028-4ED8-7DF62A182D0A}"/>
              </a:ext>
            </a:extLst>
          </p:cNvPr>
          <p:cNvSpPr>
            <a:spLocks noGrp="1"/>
          </p:cNvSpPr>
          <p:nvPr>
            <p:ph idx="1"/>
          </p:nvPr>
        </p:nvSpPr>
        <p:spPr>
          <a:xfrm>
            <a:off x="4024112" y="2029217"/>
            <a:ext cx="7499834" cy="3843959"/>
          </a:xfrm>
        </p:spPr>
        <p:txBody>
          <a:bodyPr/>
          <a:lstStyle/>
          <a:p>
            <a:pPr marL="342900" indent="-342900">
              <a:buFont typeface="Wingdings" pitchFamily="2" charset="2"/>
              <a:buChar char="Ø"/>
            </a:pPr>
            <a:r>
              <a:rPr lang="en-US" sz="2000" dirty="0"/>
              <a:t>During the phallic stage, the primary focus is on the genitals. At this age, children also begin to discover the differences between males and females</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During this stage females would develop envy and males would develop anxiety</a:t>
            </a:r>
          </a:p>
          <a:p>
            <a:pPr marL="342900" indent="-342900">
              <a:buFont typeface="Wingdings" pitchFamily="2" charset="2"/>
              <a:buChar char="Ø"/>
            </a:pPr>
            <a:endParaRPr lang="en-US" sz="2000" dirty="0"/>
          </a:p>
          <a:p>
            <a:endParaRPr lang="en-US" dirty="0"/>
          </a:p>
        </p:txBody>
      </p:sp>
      <p:sp>
        <p:nvSpPr>
          <p:cNvPr id="4" name="Title 1">
            <a:extLst>
              <a:ext uri="{FF2B5EF4-FFF2-40B4-BE49-F238E27FC236}">
                <a16:creationId xmlns:a16="http://schemas.microsoft.com/office/drawing/2014/main" id="{3FCDE9F1-3B7B-F124-BA2C-A92C24955917}"/>
              </a:ext>
            </a:extLst>
          </p:cNvPr>
          <p:cNvSpPr txBox="1">
            <a:spLocks/>
          </p:cNvSpPr>
          <p:nvPr/>
        </p:nvSpPr>
        <p:spPr>
          <a:xfrm>
            <a:off x="4224528" y="600776"/>
            <a:ext cx="6766560" cy="76809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dirty="0"/>
              <a:t>Stage 3:</a:t>
            </a:r>
            <a:br>
              <a:rPr lang="en-US" dirty="0"/>
            </a:br>
            <a:r>
              <a:rPr lang="en-US" dirty="0"/>
              <a:t>The Phallic stage</a:t>
            </a:r>
          </a:p>
        </p:txBody>
      </p:sp>
    </p:spTree>
    <p:extLst>
      <p:ext uri="{BB962C8B-B14F-4D97-AF65-F5344CB8AC3E}">
        <p14:creationId xmlns:p14="http://schemas.microsoft.com/office/powerpoint/2010/main" val="2993854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034E8-7B7C-707C-47D7-F5F042473E9D}"/>
              </a:ext>
            </a:extLst>
          </p:cNvPr>
          <p:cNvSpPr>
            <a:spLocks noGrp="1"/>
          </p:cNvSpPr>
          <p:nvPr>
            <p:ph type="title"/>
          </p:nvPr>
        </p:nvSpPr>
        <p:spPr>
          <a:xfrm>
            <a:off x="4224528" y="1277182"/>
            <a:ext cx="6766560" cy="768096"/>
          </a:xfrm>
        </p:spPr>
        <p:txBody>
          <a:bodyPr/>
          <a:lstStyle/>
          <a:p>
            <a:r>
              <a:rPr lang="en-US" dirty="0"/>
              <a:t>Stage 4:</a:t>
            </a:r>
            <a:br>
              <a:rPr lang="en-US" dirty="0"/>
            </a:br>
            <a:r>
              <a:rPr lang="en-US" dirty="0"/>
              <a:t>The latent stage</a:t>
            </a:r>
          </a:p>
        </p:txBody>
      </p:sp>
      <p:sp>
        <p:nvSpPr>
          <p:cNvPr id="3" name="Content Placeholder 2">
            <a:extLst>
              <a:ext uri="{FF2B5EF4-FFF2-40B4-BE49-F238E27FC236}">
                <a16:creationId xmlns:a16="http://schemas.microsoft.com/office/drawing/2014/main" id="{D79E0A07-C4B0-A028-4ED8-7DF62A182D0A}"/>
              </a:ext>
            </a:extLst>
          </p:cNvPr>
          <p:cNvSpPr>
            <a:spLocks noGrp="1"/>
          </p:cNvSpPr>
          <p:nvPr>
            <p:ph idx="1"/>
          </p:nvPr>
        </p:nvSpPr>
        <p:spPr>
          <a:xfrm>
            <a:off x="4224528" y="2793304"/>
            <a:ext cx="7499834" cy="3843959"/>
          </a:xfrm>
        </p:spPr>
        <p:txBody>
          <a:bodyPr/>
          <a:lstStyle/>
          <a:p>
            <a:r>
              <a:rPr lang="en-US" sz="2400" b="1" dirty="0"/>
              <a:t>Age Range: 6 Years old to puberty </a:t>
            </a:r>
          </a:p>
          <a:p>
            <a:r>
              <a:rPr lang="en-US" sz="2400" b="1" dirty="0"/>
              <a:t>Erogenous Zone: Sexual Feelings</a:t>
            </a:r>
          </a:p>
          <a:p>
            <a:endParaRPr lang="en-US" sz="2000" dirty="0"/>
          </a:p>
          <a:p>
            <a:endParaRPr lang="en-US" dirty="0"/>
          </a:p>
          <a:p>
            <a:endParaRPr lang="en-US" dirty="0"/>
          </a:p>
        </p:txBody>
      </p:sp>
    </p:spTree>
    <p:extLst>
      <p:ext uri="{BB962C8B-B14F-4D97-AF65-F5344CB8AC3E}">
        <p14:creationId xmlns:p14="http://schemas.microsoft.com/office/powerpoint/2010/main" val="4044816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9E0A07-C4B0-A028-4ED8-7DF62A182D0A}"/>
              </a:ext>
            </a:extLst>
          </p:cNvPr>
          <p:cNvSpPr>
            <a:spLocks noGrp="1"/>
          </p:cNvSpPr>
          <p:nvPr>
            <p:ph idx="1"/>
          </p:nvPr>
        </p:nvSpPr>
        <p:spPr>
          <a:xfrm>
            <a:off x="4024112" y="2029217"/>
            <a:ext cx="7499834" cy="3843959"/>
          </a:xfrm>
        </p:spPr>
        <p:txBody>
          <a:bodyPr/>
          <a:lstStyle/>
          <a:p>
            <a:pPr marL="342900" indent="-342900">
              <a:buFont typeface="Wingdings" pitchFamily="2" charset="2"/>
              <a:buChar char="Ø"/>
            </a:pPr>
            <a:r>
              <a:rPr lang="en-US" sz="2000" dirty="0"/>
              <a:t>During this stage, the superego continues to develop while the id's energies are suppressed</a:t>
            </a:r>
          </a:p>
          <a:p>
            <a:pPr marL="342900" indent="-342900">
              <a:buFont typeface="Wingdings" pitchFamily="2" charset="2"/>
              <a:buChar char="Ø"/>
            </a:pPr>
            <a:r>
              <a:rPr lang="en-US" sz="2000" dirty="0"/>
              <a:t>Children develop social skills, values, and relationships with peers and adults outside of the family</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This period is a time in which the sexual energy is repressed. This energy is still present, but it is covered by other areas such as intellectual pursuits and social interactions</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This stage is important in the development of social and communication skills and self-confidence</a:t>
            </a:r>
          </a:p>
          <a:p>
            <a:pPr marL="342900" indent="-342900">
              <a:buFont typeface="Wingdings" pitchFamily="2" charset="2"/>
              <a:buChar char="Ø"/>
            </a:pPr>
            <a:endParaRPr lang="en-US" sz="2000" dirty="0"/>
          </a:p>
          <a:p>
            <a:endParaRPr lang="en-US" dirty="0"/>
          </a:p>
        </p:txBody>
      </p:sp>
      <p:sp>
        <p:nvSpPr>
          <p:cNvPr id="4" name="Title 1">
            <a:extLst>
              <a:ext uri="{FF2B5EF4-FFF2-40B4-BE49-F238E27FC236}">
                <a16:creationId xmlns:a16="http://schemas.microsoft.com/office/drawing/2014/main" id="{3FCDE9F1-3B7B-F124-BA2C-A92C24955917}"/>
              </a:ext>
            </a:extLst>
          </p:cNvPr>
          <p:cNvSpPr txBox="1">
            <a:spLocks/>
          </p:cNvSpPr>
          <p:nvPr/>
        </p:nvSpPr>
        <p:spPr>
          <a:xfrm>
            <a:off x="4224528" y="600776"/>
            <a:ext cx="6766560" cy="76809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dirty="0"/>
              <a:t>Stage 4:</a:t>
            </a:r>
            <a:br>
              <a:rPr lang="en-US" dirty="0"/>
            </a:br>
            <a:r>
              <a:rPr lang="en-US" dirty="0"/>
              <a:t>The latent stage</a:t>
            </a:r>
          </a:p>
        </p:txBody>
      </p:sp>
    </p:spTree>
    <p:extLst>
      <p:ext uri="{BB962C8B-B14F-4D97-AF65-F5344CB8AC3E}">
        <p14:creationId xmlns:p14="http://schemas.microsoft.com/office/powerpoint/2010/main" val="396060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81B8-5CF9-C1CB-3C99-31AEC1A0F8FD}"/>
              </a:ext>
            </a:extLst>
          </p:cNvPr>
          <p:cNvSpPr>
            <a:spLocks noGrp="1"/>
          </p:cNvSpPr>
          <p:nvPr>
            <p:ph type="title"/>
          </p:nvPr>
        </p:nvSpPr>
        <p:spPr>
          <a:xfrm>
            <a:off x="1499616" y="1476067"/>
            <a:ext cx="5693664" cy="768096"/>
          </a:xfrm>
        </p:spPr>
        <p:txBody>
          <a:bodyPr/>
          <a:lstStyle/>
          <a:p>
            <a:r>
              <a:rPr lang="en-US" sz="4000" dirty="0"/>
              <a:t>Major theories for personality</a:t>
            </a:r>
          </a:p>
        </p:txBody>
      </p:sp>
      <p:sp>
        <p:nvSpPr>
          <p:cNvPr id="3" name="Content Placeholder 2">
            <a:extLst>
              <a:ext uri="{FF2B5EF4-FFF2-40B4-BE49-F238E27FC236}">
                <a16:creationId xmlns:a16="http://schemas.microsoft.com/office/drawing/2014/main" id="{E809C13A-BE02-6618-658B-24E9228E6466}"/>
              </a:ext>
            </a:extLst>
          </p:cNvPr>
          <p:cNvSpPr>
            <a:spLocks noGrp="1"/>
          </p:cNvSpPr>
          <p:nvPr>
            <p:ph idx="1"/>
          </p:nvPr>
        </p:nvSpPr>
        <p:spPr/>
        <p:txBody>
          <a:bodyPr/>
          <a:lstStyle/>
          <a:p>
            <a:pPr marL="342900" indent="-342900">
              <a:buFont typeface="Wingdings" pitchFamily="2" charset="2"/>
              <a:buChar char="Ø"/>
            </a:pPr>
            <a:r>
              <a:rPr lang="en-US" dirty="0"/>
              <a:t>Biological Theories of Personality</a:t>
            </a:r>
          </a:p>
          <a:p>
            <a:pPr marL="342900" indent="-342900">
              <a:buFont typeface="Wingdings" pitchFamily="2" charset="2"/>
              <a:buChar char="Ø"/>
            </a:pPr>
            <a:r>
              <a:rPr lang="en-US" dirty="0"/>
              <a:t>Behavioral Theories of Personality</a:t>
            </a:r>
          </a:p>
          <a:p>
            <a:pPr marL="342900" indent="-342900">
              <a:buFont typeface="Wingdings" pitchFamily="2" charset="2"/>
              <a:buChar char="Ø"/>
            </a:pPr>
            <a:r>
              <a:rPr lang="en-US" dirty="0"/>
              <a:t>Psychodynamic Theories of Personality</a:t>
            </a:r>
          </a:p>
          <a:p>
            <a:pPr marL="342900" indent="-342900">
              <a:buFont typeface="Wingdings" pitchFamily="2" charset="2"/>
              <a:buChar char="Ø"/>
            </a:pPr>
            <a:r>
              <a:rPr lang="en-US" dirty="0"/>
              <a:t>Humanist Theories of Personality</a:t>
            </a:r>
          </a:p>
          <a:p>
            <a:pPr marL="342900" indent="-342900">
              <a:buFont typeface="Wingdings" pitchFamily="2" charset="2"/>
              <a:buChar char="Ø"/>
            </a:pPr>
            <a:r>
              <a:rPr lang="en-US" dirty="0"/>
              <a:t>Trait Theories of Personality</a:t>
            </a:r>
          </a:p>
        </p:txBody>
      </p:sp>
    </p:spTree>
    <p:extLst>
      <p:ext uri="{BB962C8B-B14F-4D97-AF65-F5344CB8AC3E}">
        <p14:creationId xmlns:p14="http://schemas.microsoft.com/office/powerpoint/2010/main" val="755147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034E8-7B7C-707C-47D7-F5F042473E9D}"/>
              </a:ext>
            </a:extLst>
          </p:cNvPr>
          <p:cNvSpPr>
            <a:spLocks noGrp="1"/>
          </p:cNvSpPr>
          <p:nvPr>
            <p:ph type="title"/>
          </p:nvPr>
        </p:nvSpPr>
        <p:spPr>
          <a:xfrm>
            <a:off x="4224528" y="1277182"/>
            <a:ext cx="6766560" cy="768096"/>
          </a:xfrm>
        </p:spPr>
        <p:txBody>
          <a:bodyPr/>
          <a:lstStyle/>
          <a:p>
            <a:r>
              <a:rPr lang="en-US" dirty="0"/>
              <a:t>Stage 5:</a:t>
            </a:r>
            <a:br>
              <a:rPr lang="en-US" dirty="0"/>
            </a:br>
            <a:r>
              <a:rPr lang="en-US" dirty="0"/>
              <a:t>The genital stage</a:t>
            </a:r>
          </a:p>
        </p:txBody>
      </p:sp>
      <p:sp>
        <p:nvSpPr>
          <p:cNvPr id="3" name="Content Placeholder 2">
            <a:extLst>
              <a:ext uri="{FF2B5EF4-FFF2-40B4-BE49-F238E27FC236}">
                <a16:creationId xmlns:a16="http://schemas.microsoft.com/office/drawing/2014/main" id="{D79E0A07-C4B0-A028-4ED8-7DF62A182D0A}"/>
              </a:ext>
            </a:extLst>
          </p:cNvPr>
          <p:cNvSpPr>
            <a:spLocks noGrp="1"/>
          </p:cNvSpPr>
          <p:nvPr>
            <p:ph idx="1"/>
          </p:nvPr>
        </p:nvSpPr>
        <p:spPr>
          <a:xfrm>
            <a:off x="4224528" y="2793304"/>
            <a:ext cx="7499834" cy="3843959"/>
          </a:xfrm>
        </p:spPr>
        <p:txBody>
          <a:bodyPr/>
          <a:lstStyle/>
          <a:p>
            <a:r>
              <a:rPr lang="en-US" sz="2400" b="1" dirty="0"/>
              <a:t>Age Range: puberty to death</a:t>
            </a:r>
          </a:p>
          <a:p>
            <a:r>
              <a:rPr lang="en-US" sz="2400" b="1" dirty="0"/>
              <a:t>Erogenous Zone: Maturing sexual interest</a:t>
            </a:r>
          </a:p>
          <a:p>
            <a:endParaRPr lang="en-US" sz="2400" b="1" dirty="0"/>
          </a:p>
          <a:p>
            <a:endParaRPr lang="en-US" sz="2000" dirty="0"/>
          </a:p>
          <a:p>
            <a:endParaRPr lang="en-US" dirty="0"/>
          </a:p>
          <a:p>
            <a:endParaRPr lang="en-US" dirty="0"/>
          </a:p>
        </p:txBody>
      </p:sp>
    </p:spTree>
    <p:extLst>
      <p:ext uri="{BB962C8B-B14F-4D97-AF65-F5344CB8AC3E}">
        <p14:creationId xmlns:p14="http://schemas.microsoft.com/office/powerpoint/2010/main" val="2166486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9E0A07-C4B0-A028-4ED8-7DF62A182D0A}"/>
              </a:ext>
            </a:extLst>
          </p:cNvPr>
          <p:cNvSpPr>
            <a:spLocks noGrp="1"/>
          </p:cNvSpPr>
          <p:nvPr>
            <p:ph idx="1"/>
          </p:nvPr>
        </p:nvSpPr>
        <p:spPr>
          <a:xfrm>
            <a:off x="4024112" y="2029217"/>
            <a:ext cx="7499834" cy="3843959"/>
          </a:xfrm>
        </p:spPr>
        <p:txBody>
          <a:bodyPr/>
          <a:lstStyle/>
          <a:p>
            <a:pPr marL="342900" indent="-342900">
              <a:buFont typeface="Wingdings" pitchFamily="2" charset="2"/>
              <a:buChar char="Ø"/>
            </a:pPr>
            <a:r>
              <a:rPr lang="en-US" sz="2000" dirty="0"/>
              <a:t>During the final stage of psychosexual development, the individual develops a strong sexual interest in the opposite sex</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Freud believed that the ego and superego were fully formed and functioning at this point </a:t>
            </a:r>
          </a:p>
          <a:p>
            <a:endParaRPr lang="en-US" dirty="0"/>
          </a:p>
        </p:txBody>
      </p:sp>
      <p:sp>
        <p:nvSpPr>
          <p:cNvPr id="4" name="Title 1">
            <a:extLst>
              <a:ext uri="{FF2B5EF4-FFF2-40B4-BE49-F238E27FC236}">
                <a16:creationId xmlns:a16="http://schemas.microsoft.com/office/drawing/2014/main" id="{3FCDE9F1-3B7B-F124-BA2C-A92C24955917}"/>
              </a:ext>
            </a:extLst>
          </p:cNvPr>
          <p:cNvSpPr txBox="1">
            <a:spLocks/>
          </p:cNvSpPr>
          <p:nvPr/>
        </p:nvSpPr>
        <p:spPr>
          <a:xfrm>
            <a:off x="4224528" y="600776"/>
            <a:ext cx="6766560" cy="76809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dirty="0"/>
              <a:t>Stage 5:</a:t>
            </a:r>
            <a:br>
              <a:rPr lang="en-US" dirty="0"/>
            </a:br>
            <a:r>
              <a:rPr lang="en-US" dirty="0"/>
              <a:t>The genital stage</a:t>
            </a:r>
          </a:p>
        </p:txBody>
      </p:sp>
    </p:spTree>
    <p:extLst>
      <p:ext uri="{BB962C8B-B14F-4D97-AF65-F5344CB8AC3E}">
        <p14:creationId xmlns:p14="http://schemas.microsoft.com/office/powerpoint/2010/main" val="2644156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725986" y="541018"/>
            <a:ext cx="10740025" cy="768096"/>
          </a:xfrm>
        </p:spPr>
        <p:txBody>
          <a:bodyPr>
            <a:noAutofit/>
          </a:bodyPr>
          <a:lstStyle/>
          <a:p>
            <a:r>
              <a:rPr lang="en-US" sz="3600" b="0" dirty="0">
                <a:solidFill>
                  <a:srgbClr val="202C8F"/>
                </a:solidFill>
              </a:rPr>
              <a:t>psychosocial development theory</a:t>
            </a:r>
            <a:endParaRPr lang="en-US" sz="2800" b="0" dirty="0">
              <a:solidFill>
                <a:srgbClr val="202C8F"/>
              </a:solidFill>
            </a:endParaRPr>
          </a:p>
        </p:txBody>
      </p:sp>
      <p:sp>
        <p:nvSpPr>
          <p:cNvPr id="2" name="TextBox 1">
            <a:extLst>
              <a:ext uri="{FF2B5EF4-FFF2-40B4-BE49-F238E27FC236}">
                <a16:creationId xmlns:a16="http://schemas.microsoft.com/office/drawing/2014/main" id="{88534ED7-4789-7844-30E5-7DC70F44F914}"/>
              </a:ext>
            </a:extLst>
          </p:cNvPr>
          <p:cNvSpPr txBox="1"/>
          <p:nvPr/>
        </p:nvSpPr>
        <p:spPr>
          <a:xfrm>
            <a:off x="725986" y="2071011"/>
            <a:ext cx="11111110" cy="2800767"/>
          </a:xfrm>
          <a:prstGeom prst="rect">
            <a:avLst/>
          </a:prstGeom>
          <a:noFill/>
        </p:spPr>
        <p:txBody>
          <a:bodyPr wrap="square" rtlCol="0">
            <a:spAutoFit/>
          </a:bodyPr>
          <a:lstStyle/>
          <a:p>
            <a:pPr marL="342900" indent="-342900">
              <a:buFont typeface="Wingdings" pitchFamily="2" charset="2"/>
              <a:buChar char="Ø"/>
            </a:pPr>
            <a:r>
              <a:rPr lang="en-US" sz="2200" dirty="0">
                <a:solidFill>
                  <a:srgbClr val="202C8F"/>
                </a:solidFill>
              </a:rPr>
              <a:t>Erik Erikson theory centered on psychosocial development rather than psychosexual development</a:t>
            </a: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dirty="0">
                <a:solidFill>
                  <a:srgbClr val="202C8F"/>
                </a:solidFill>
              </a:rPr>
              <a:t>His theory focused on how social interaction and relationships played a role in the development and growth of human beings</a:t>
            </a: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dirty="0">
                <a:solidFill>
                  <a:srgbClr val="202C8F"/>
                </a:solidFill>
              </a:rPr>
              <a:t>Erikson's theory was based on what is known as the </a:t>
            </a:r>
            <a:r>
              <a:rPr lang="en-US" sz="2200" b="1" dirty="0">
                <a:solidFill>
                  <a:srgbClr val="C00000"/>
                </a:solidFill>
              </a:rPr>
              <a:t>epigenetic principle</a:t>
            </a:r>
          </a:p>
          <a:p>
            <a:r>
              <a:rPr lang="en-US" sz="2200" dirty="0">
                <a:solidFill>
                  <a:srgbClr val="202C8F"/>
                </a:solidFill>
              </a:rPr>
              <a:t>(people grow in a sequence that occurs over time and in the context of a larger community)</a:t>
            </a:r>
          </a:p>
        </p:txBody>
      </p:sp>
    </p:spTree>
    <p:extLst>
      <p:ext uri="{BB962C8B-B14F-4D97-AF65-F5344CB8AC3E}">
        <p14:creationId xmlns:p14="http://schemas.microsoft.com/office/powerpoint/2010/main" val="5692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725986" y="541018"/>
            <a:ext cx="10740025" cy="768096"/>
          </a:xfrm>
        </p:spPr>
        <p:txBody>
          <a:bodyPr>
            <a:noAutofit/>
          </a:bodyPr>
          <a:lstStyle/>
          <a:p>
            <a:r>
              <a:rPr lang="en-US" sz="3600" b="0" dirty="0">
                <a:solidFill>
                  <a:srgbClr val="202C8F"/>
                </a:solidFill>
              </a:rPr>
              <a:t>psychosocial development theory</a:t>
            </a:r>
            <a:endParaRPr lang="en-US" sz="2800" b="0" dirty="0">
              <a:solidFill>
                <a:srgbClr val="202C8F"/>
              </a:solidFill>
            </a:endParaRPr>
          </a:p>
        </p:txBody>
      </p:sp>
      <p:pic>
        <p:nvPicPr>
          <p:cNvPr id="3" name="Picture 2">
            <a:extLst>
              <a:ext uri="{FF2B5EF4-FFF2-40B4-BE49-F238E27FC236}">
                <a16:creationId xmlns:a16="http://schemas.microsoft.com/office/drawing/2014/main" id="{0F6B21E3-15B7-E937-EA53-842CC0D7F1D3}"/>
              </a:ext>
            </a:extLst>
          </p:cNvPr>
          <p:cNvPicPr>
            <a:picLocks noChangeAspect="1"/>
          </p:cNvPicPr>
          <p:nvPr/>
        </p:nvPicPr>
        <p:blipFill>
          <a:blip r:embed="rId2"/>
          <a:stretch>
            <a:fillRect/>
          </a:stretch>
        </p:blipFill>
        <p:spPr>
          <a:xfrm>
            <a:off x="2009774" y="1309114"/>
            <a:ext cx="8172451" cy="5448301"/>
          </a:xfrm>
          <a:prstGeom prst="rect">
            <a:avLst/>
          </a:prstGeom>
        </p:spPr>
      </p:pic>
    </p:spTree>
    <p:extLst>
      <p:ext uri="{BB962C8B-B14F-4D97-AF65-F5344CB8AC3E}">
        <p14:creationId xmlns:p14="http://schemas.microsoft.com/office/powerpoint/2010/main" val="3128136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725986" y="541018"/>
            <a:ext cx="10740025" cy="768096"/>
          </a:xfrm>
        </p:spPr>
        <p:txBody>
          <a:bodyPr>
            <a:noAutofit/>
          </a:bodyPr>
          <a:lstStyle/>
          <a:p>
            <a:r>
              <a:rPr lang="en-US" sz="3600" b="0" dirty="0">
                <a:solidFill>
                  <a:srgbClr val="202C8F"/>
                </a:solidFill>
              </a:rPr>
              <a:t>psychosocial development theory</a:t>
            </a:r>
            <a:br>
              <a:rPr lang="en-US" sz="3600" b="0" dirty="0">
                <a:solidFill>
                  <a:srgbClr val="202C8F"/>
                </a:solidFill>
              </a:rPr>
            </a:br>
            <a:r>
              <a:rPr lang="en-US" sz="3600" b="0" dirty="0">
                <a:solidFill>
                  <a:srgbClr val="202C8F"/>
                </a:solidFill>
              </a:rPr>
              <a:t>(Conflict during each stage)</a:t>
            </a:r>
            <a:endParaRPr lang="en-US" sz="2800" b="0" dirty="0">
              <a:solidFill>
                <a:srgbClr val="202C8F"/>
              </a:solidFill>
            </a:endParaRPr>
          </a:p>
        </p:txBody>
      </p:sp>
      <p:sp>
        <p:nvSpPr>
          <p:cNvPr id="2" name="TextBox 1">
            <a:extLst>
              <a:ext uri="{FF2B5EF4-FFF2-40B4-BE49-F238E27FC236}">
                <a16:creationId xmlns:a16="http://schemas.microsoft.com/office/drawing/2014/main" id="{88534ED7-4789-7844-30E5-7DC70F44F914}"/>
              </a:ext>
            </a:extLst>
          </p:cNvPr>
          <p:cNvSpPr txBox="1"/>
          <p:nvPr/>
        </p:nvSpPr>
        <p:spPr>
          <a:xfrm>
            <a:off x="725986" y="2071011"/>
            <a:ext cx="11111110" cy="3477875"/>
          </a:xfrm>
          <a:prstGeom prst="rect">
            <a:avLst/>
          </a:prstGeom>
          <a:noFill/>
        </p:spPr>
        <p:txBody>
          <a:bodyPr wrap="square" rtlCol="0">
            <a:spAutoFit/>
          </a:bodyPr>
          <a:lstStyle/>
          <a:p>
            <a:pPr marL="342900" indent="-342900">
              <a:buFont typeface="Wingdings" pitchFamily="2" charset="2"/>
              <a:buChar char="Ø"/>
            </a:pPr>
            <a:r>
              <a:rPr lang="en-US" sz="2200" dirty="0">
                <a:solidFill>
                  <a:srgbClr val="202C8F"/>
                </a:solidFill>
              </a:rPr>
              <a:t>In each stage, Erikson believed people experience a conflict that serves as a turning point in development</a:t>
            </a:r>
          </a:p>
          <a:p>
            <a:endParaRPr lang="en-US" sz="2200" dirty="0">
              <a:solidFill>
                <a:srgbClr val="202C8F"/>
              </a:solidFill>
            </a:endParaRPr>
          </a:p>
          <a:p>
            <a:pPr marL="342900" indent="-342900">
              <a:buFont typeface="Wingdings" pitchFamily="2" charset="2"/>
              <a:buChar char="Ø"/>
            </a:pPr>
            <a:r>
              <a:rPr lang="en-US" sz="2200" dirty="0">
                <a:solidFill>
                  <a:srgbClr val="202C8F"/>
                </a:solidFill>
              </a:rPr>
              <a:t>These conflicts are centered on either developing a psychological quality or failing to develop that quality</a:t>
            </a: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dirty="0">
                <a:solidFill>
                  <a:srgbClr val="202C8F"/>
                </a:solidFill>
              </a:rPr>
              <a:t>If people successfully deal with the conflict, they come out from the stage with strengths that will serve them well for the rest of their lives. </a:t>
            </a:r>
          </a:p>
          <a:p>
            <a:pPr marL="342900" indent="-342900">
              <a:buFont typeface="Wingdings" pitchFamily="2" charset="2"/>
              <a:buChar char="Ø"/>
            </a:pPr>
            <a:r>
              <a:rPr lang="en-US" sz="2200" dirty="0">
                <a:solidFill>
                  <a:srgbClr val="202C8F"/>
                </a:solidFill>
              </a:rPr>
              <a:t>If they fail to deal effectively with these conflicts, they may not develop the essential skills needed for a strong sense of self.</a:t>
            </a:r>
            <a:endParaRPr lang="en-US" sz="2200" b="1" dirty="0">
              <a:solidFill>
                <a:srgbClr val="C00000"/>
              </a:solidFill>
            </a:endParaRPr>
          </a:p>
        </p:txBody>
      </p:sp>
    </p:spTree>
    <p:extLst>
      <p:ext uri="{BB962C8B-B14F-4D97-AF65-F5344CB8AC3E}">
        <p14:creationId xmlns:p14="http://schemas.microsoft.com/office/powerpoint/2010/main" val="1924300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725986" y="541018"/>
            <a:ext cx="10740025" cy="768096"/>
          </a:xfrm>
        </p:spPr>
        <p:txBody>
          <a:bodyPr>
            <a:noAutofit/>
          </a:bodyPr>
          <a:lstStyle/>
          <a:p>
            <a:r>
              <a:rPr lang="en-US" sz="3600" b="0" dirty="0">
                <a:solidFill>
                  <a:srgbClr val="202C8F"/>
                </a:solidFill>
              </a:rPr>
              <a:t>Stage 1: Trust vs. Mistrust</a:t>
            </a:r>
            <a:endParaRPr lang="en-US" sz="2800" b="0" dirty="0">
              <a:solidFill>
                <a:srgbClr val="202C8F"/>
              </a:solidFill>
            </a:endParaRPr>
          </a:p>
        </p:txBody>
      </p:sp>
      <p:sp>
        <p:nvSpPr>
          <p:cNvPr id="2" name="TextBox 1">
            <a:extLst>
              <a:ext uri="{FF2B5EF4-FFF2-40B4-BE49-F238E27FC236}">
                <a16:creationId xmlns:a16="http://schemas.microsoft.com/office/drawing/2014/main" id="{88534ED7-4789-7844-30E5-7DC70F44F914}"/>
              </a:ext>
            </a:extLst>
          </p:cNvPr>
          <p:cNvSpPr txBox="1"/>
          <p:nvPr/>
        </p:nvSpPr>
        <p:spPr>
          <a:xfrm>
            <a:off x="725986" y="1620074"/>
            <a:ext cx="11111110" cy="4832092"/>
          </a:xfrm>
          <a:prstGeom prst="rect">
            <a:avLst/>
          </a:prstGeom>
          <a:noFill/>
        </p:spPr>
        <p:txBody>
          <a:bodyPr wrap="square" rtlCol="0">
            <a:spAutoFit/>
          </a:bodyPr>
          <a:lstStyle/>
          <a:p>
            <a:pPr marL="342900" indent="-342900">
              <a:buFont typeface="Wingdings" pitchFamily="2" charset="2"/>
              <a:buChar char="Ø"/>
            </a:pPr>
            <a:r>
              <a:rPr lang="en-US" sz="2200" dirty="0">
                <a:solidFill>
                  <a:srgbClr val="202C8F"/>
                </a:solidFill>
              </a:rPr>
              <a:t>Between birth and 1 year of age and is the most fundamental stage in life</a:t>
            </a: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dirty="0">
                <a:solidFill>
                  <a:srgbClr val="202C8F"/>
                </a:solidFill>
              </a:rPr>
              <a:t>At this point in development, the </a:t>
            </a:r>
            <a:r>
              <a:rPr lang="en-US" sz="2200" b="1" dirty="0">
                <a:solidFill>
                  <a:srgbClr val="C00000"/>
                </a:solidFill>
              </a:rPr>
              <a:t>child is dependent upon adult caregivers for everything they need to survive </a:t>
            </a:r>
            <a:r>
              <a:rPr lang="en-US" sz="2200" dirty="0">
                <a:solidFill>
                  <a:srgbClr val="202C8F"/>
                </a:solidFill>
              </a:rPr>
              <a:t>including food, love, warmth, safety, and nurturing</a:t>
            </a: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dirty="0">
                <a:solidFill>
                  <a:srgbClr val="202C8F"/>
                </a:solidFill>
              </a:rPr>
              <a:t>During the first stage of psychosocial development, </a:t>
            </a:r>
            <a:r>
              <a:rPr lang="en-US" sz="2200" b="1" dirty="0">
                <a:solidFill>
                  <a:srgbClr val="C00000"/>
                </a:solidFill>
              </a:rPr>
              <a:t>children develop a sense of trust</a:t>
            </a:r>
            <a:r>
              <a:rPr lang="en-US" sz="2200" dirty="0">
                <a:solidFill>
                  <a:srgbClr val="202C8F"/>
                </a:solidFill>
              </a:rPr>
              <a:t> when caregivers provide reliability, care, and affection. A lack of this will lead to mistrust</a:t>
            </a: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b="1" dirty="0">
                <a:solidFill>
                  <a:srgbClr val="C00000"/>
                </a:solidFill>
              </a:rPr>
              <a:t>No child is going to develop a sense of 100% trust, or 100% doubt</a:t>
            </a:r>
            <a:r>
              <a:rPr lang="en-US" sz="2200" dirty="0">
                <a:solidFill>
                  <a:srgbClr val="202C8F"/>
                </a:solidFill>
              </a:rPr>
              <a:t>. Erikson believed that successful development was all about having a balance between the two opposing sides</a:t>
            </a: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dirty="0">
                <a:solidFill>
                  <a:srgbClr val="202C8F"/>
                </a:solidFill>
              </a:rPr>
              <a:t>When there is a correct balance, </a:t>
            </a:r>
            <a:r>
              <a:rPr lang="en-US" sz="2200" b="1" dirty="0">
                <a:solidFill>
                  <a:srgbClr val="C00000"/>
                </a:solidFill>
              </a:rPr>
              <a:t>children acquire hope</a:t>
            </a:r>
            <a:r>
              <a:rPr lang="en-US" sz="2200" dirty="0">
                <a:solidFill>
                  <a:srgbClr val="202C8F"/>
                </a:solidFill>
              </a:rPr>
              <a:t>, which Erikson described as an openness to experience tempered by some caution that danger may be present.</a:t>
            </a:r>
          </a:p>
        </p:txBody>
      </p:sp>
    </p:spTree>
    <p:extLst>
      <p:ext uri="{BB962C8B-B14F-4D97-AF65-F5344CB8AC3E}">
        <p14:creationId xmlns:p14="http://schemas.microsoft.com/office/powerpoint/2010/main" val="3581692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406572" y="578596"/>
            <a:ext cx="11749937" cy="768096"/>
          </a:xfrm>
        </p:spPr>
        <p:txBody>
          <a:bodyPr>
            <a:noAutofit/>
          </a:bodyPr>
          <a:lstStyle/>
          <a:p>
            <a:r>
              <a:rPr lang="en-US" sz="3200" b="0" dirty="0">
                <a:solidFill>
                  <a:srgbClr val="202C8F"/>
                </a:solidFill>
              </a:rPr>
              <a:t>Stage 2: Autonomy vs. Shame and Doubt</a:t>
            </a:r>
          </a:p>
        </p:txBody>
      </p:sp>
      <p:sp>
        <p:nvSpPr>
          <p:cNvPr id="2" name="TextBox 1">
            <a:extLst>
              <a:ext uri="{FF2B5EF4-FFF2-40B4-BE49-F238E27FC236}">
                <a16:creationId xmlns:a16="http://schemas.microsoft.com/office/drawing/2014/main" id="{88534ED7-4789-7844-30E5-7DC70F44F914}"/>
              </a:ext>
            </a:extLst>
          </p:cNvPr>
          <p:cNvSpPr txBox="1"/>
          <p:nvPr/>
        </p:nvSpPr>
        <p:spPr>
          <a:xfrm>
            <a:off x="725986" y="1620074"/>
            <a:ext cx="11111110" cy="4154984"/>
          </a:xfrm>
          <a:prstGeom prst="rect">
            <a:avLst/>
          </a:prstGeom>
          <a:noFill/>
        </p:spPr>
        <p:txBody>
          <a:bodyPr wrap="square" rtlCol="0">
            <a:spAutoFit/>
          </a:bodyPr>
          <a:lstStyle/>
          <a:p>
            <a:pPr marL="342900" indent="-342900">
              <a:buFont typeface="Wingdings" pitchFamily="2" charset="2"/>
              <a:buChar char="Ø"/>
            </a:pPr>
            <a:r>
              <a:rPr lang="en-US" sz="2200" dirty="0">
                <a:solidFill>
                  <a:srgbClr val="202C8F"/>
                </a:solidFill>
              </a:rPr>
              <a:t>Early childhood</a:t>
            </a:r>
          </a:p>
          <a:p>
            <a:pPr marL="342900" indent="-342900">
              <a:buFont typeface="Wingdings" pitchFamily="2" charset="2"/>
              <a:buChar char="Ø"/>
            </a:pPr>
            <a:r>
              <a:rPr lang="en-US" sz="2200" dirty="0">
                <a:solidFill>
                  <a:srgbClr val="202C8F"/>
                </a:solidFill>
              </a:rPr>
              <a:t>Focused on children </a:t>
            </a:r>
            <a:r>
              <a:rPr lang="en-US" sz="2200" b="1" dirty="0">
                <a:solidFill>
                  <a:srgbClr val="C00000"/>
                </a:solidFill>
              </a:rPr>
              <a:t>developing a greater sense of personal control</a:t>
            </a: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dirty="0">
                <a:solidFill>
                  <a:srgbClr val="202C8F"/>
                </a:solidFill>
              </a:rPr>
              <a:t>At this point in development, children are just starting to gain a little independence. They are starting to perform basic actions on their own and making simple decisions about what they prefer.</a:t>
            </a:r>
          </a:p>
          <a:p>
            <a:pPr marL="342900" indent="-342900">
              <a:buFont typeface="Wingdings" pitchFamily="2" charset="2"/>
              <a:buChar char="Ø"/>
            </a:pPr>
            <a:r>
              <a:rPr lang="en-US" sz="2200" dirty="0">
                <a:solidFill>
                  <a:srgbClr val="202C8F"/>
                </a:solidFill>
              </a:rPr>
              <a:t>By allowing kids to make choices and gain control, parents and caregivers can </a:t>
            </a:r>
            <a:r>
              <a:rPr lang="en-US" sz="2200" b="1" dirty="0">
                <a:solidFill>
                  <a:srgbClr val="C00000"/>
                </a:solidFill>
              </a:rPr>
              <a:t>help children develop a sense of autonomy</a:t>
            </a:r>
            <a:r>
              <a:rPr lang="zh-CN" altLang="en-US" sz="2200" b="1" dirty="0">
                <a:solidFill>
                  <a:srgbClr val="C00000"/>
                </a:solidFill>
              </a:rPr>
              <a:t> </a:t>
            </a:r>
            <a:r>
              <a:rPr lang="en-US" altLang="zh-CN" sz="2200" b="1" dirty="0">
                <a:solidFill>
                  <a:srgbClr val="C00000"/>
                </a:solidFill>
              </a:rPr>
              <a:t>(</a:t>
            </a:r>
            <a:r>
              <a:rPr lang="zh-CN" altLang="en-US" sz="2200" b="1" dirty="0">
                <a:solidFill>
                  <a:srgbClr val="C00000"/>
                </a:solidFill>
              </a:rPr>
              <a:t>自主</a:t>
            </a:r>
            <a:r>
              <a:rPr lang="en-US" altLang="zh-CN" sz="2200" b="1" dirty="0">
                <a:solidFill>
                  <a:srgbClr val="C00000"/>
                </a:solidFill>
              </a:rPr>
              <a:t>)</a:t>
            </a:r>
            <a:endParaRPr lang="en-US" sz="2200" dirty="0">
              <a:solidFill>
                <a:srgbClr val="202C8F"/>
              </a:solidFill>
            </a:endParaRP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dirty="0">
                <a:solidFill>
                  <a:srgbClr val="202C8F"/>
                </a:solidFill>
              </a:rPr>
              <a:t>Success during this stage of psychosocial development leads to feelings of autonomy; failure results in feelings of shame and doubt</a:t>
            </a:r>
          </a:p>
          <a:p>
            <a:pPr marL="342900" indent="-342900">
              <a:buFont typeface="Wingdings" pitchFamily="2" charset="2"/>
              <a:buChar char="Ø"/>
            </a:pPr>
            <a:endParaRPr lang="en-US" sz="2200" dirty="0">
              <a:solidFill>
                <a:srgbClr val="202C8F"/>
              </a:solidFill>
            </a:endParaRPr>
          </a:p>
        </p:txBody>
      </p:sp>
    </p:spTree>
    <p:extLst>
      <p:ext uri="{BB962C8B-B14F-4D97-AF65-F5344CB8AC3E}">
        <p14:creationId xmlns:p14="http://schemas.microsoft.com/office/powerpoint/2010/main" val="1473452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725986" y="541018"/>
            <a:ext cx="10740025" cy="768096"/>
          </a:xfrm>
        </p:spPr>
        <p:txBody>
          <a:bodyPr>
            <a:noAutofit/>
          </a:bodyPr>
          <a:lstStyle/>
          <a:p>
            <a:r>
              <a:rPr lang="en-US" sz="3600" b="0" dirty="0">
                <a:solidFill>
                  <a:srgbClr val="202C8F"/>
                </a:solidFill>
              </a:rPr>
              <a:t>Stage 3: Initiative vs. Guilt</a:t>
            </a:r>
          </a:p>
        </p:txBody>
      </p:sp>
      <p:sp>
        <p:nvSpPr>
          <p:cNvPr id="2" name="TextBox 1">
            <a:extLst>
              <a:ext uri="{FF2B5EF4-FFF2-40B4-BE49-F238E27FC236}">
                <a16:creationId xmlns:a16="http://schemas.microsoft.com/office/drawing/2014/main" id="{88534ED7-4789-7844-30E5-7DC70F44F914}"/>
              </a:ext>
            </a:extLst>
          </p:cNvPr>
          <p:cNvSpPr txBox="1"/>
          <p:nvPr/>
        </p:nvSpPr>
        <p:spPr>
          <a:xfrm>
            <a:off x="725986" y="1620074"/>
            <a:ext cx="11111110" cy="3816429"/>
          </a:xfrm>
          <a:prstGeom prst="rect">
            <a:avLst/>
          </a:prstGeom>
          <a:noFill/>
        </p:spPr>
        <p:txBody>
          <a:bodyPr wrap="square" rtlCol="0">
            <a:spAutoFit/>
          </a:bodyPr>
          <a:lstStyle/>
          <a:p>
            <a:pPr marL="342900" indent="-342900">
              <a:buFont typeface="Wingdings" pitchFamily="2" charset="2"/>
              <a:buChar char="Ø"/>
            </a:pPr>
            <a:r>
              <a:rPr lang="en-US" sz="2200" dirty="0">
                <a:solidFill>
                  <a:srgbClr val="202C8F"/>
                </a:solidFill>
              </a:rPr>
              <a:t>Preschool years</a:t>
            </a:r>
          </a:p>
          <a:p>
            <a:endParaRPr lang="en-US" sz="2200" dirty="0">
              <a:solidFill>
                <a:srgbClr val="202C8F"/>
              </a:solidFill>
            </a:endParaRPr>
          </a:p>
          <a:p>
            <a:pPr marL="342900" indent="-342900">
              <a:buFont typeface="Wingdings" pitchFamily="2" charset="2"/>
              <a:buChar char="Ø"/>
            </a:pPr>
            <a:r>
              <a:rPr lang="en-US" sz="2200" dirty="0">
                <a:solidFill>
                  <a:srgbClr val="202C8F"/>
                </a:solidFill>
              </a:rPr>
              <a:t>At this point, children </a:t>
            </a:r>
            <a:r>
              <a:rPr lang="en-US" sz="2200" b="1" dirty="0">
                <a:solidFill>
                  <a:srgbClr val="C00000"/>
                </a:solidFill>
              </a:rPr>
              <a:t>begin to assert their power and control over the world</a:t>
            </a:r>
            <a:r>
              <a:rPr lang="en-US" sz="2200" dirty="0">
                <a:solidFill>
                  <a:srgbClr val="202C8F"/>
                </a:solidFill>
              </a:rPr>
              <a:t> through directing play and other social interactions</a:t>
            </a: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dirty="0">
                <a:solidFill>
                  <a:srgbClr val="202C8F"/>
                </a:solidFill>
              </a:rPr>
              <a:t>Children who are successful at this stage </a:t>
            </a:r>
            <a:r>
              <a:rPr lang="en-US" sz="2200" b="1" dirty="0">
                <a:solidFill>
                  <a:srgbClr val="C00000"/>
                </a:solidFill>
              </a:rPr>
              <a:t>feel capable and able to lead others</a:t>
            </a:r>
            <a:r>
              <a:rPr lang="en-US" sz="2200" dirty="0">
                <a:solidFill>
                  <a:srgbClr val="202C8F"/>
                </a:solidFill>
              </a:rPr>
              <a:t>. Those who fail to acquire these skills are left with a sense of guilt, self-doubt, and lack of initiative</a:t>
            </a: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b="1" dirty="0">
                <a:solidFill>
                  <a:srgbClr val="C00000"/>
                </a:solidFill>
              </a:rPr>
              <a:t>Success in this stage leads to a sense of purpose</a:t>
            </a:r>
            <a:r>
              <a:rPr lang="en-US" sz="2200" dirty="0">
                <a:solidFill>
                  <a:srgbClr val="202C8F"/>
                </a:solidFill>
              </a:rPr>
              <a:t>. Children who try to exert too much power experience disapproval, resulting in a sense of guilt</a:t>
            </a:r>
          </a:p>
          <a:p>
            <a:pPr marL="342900" indent="-342900">
              <a:buFont typeface="Wingdings" pitchFamily="2" charset="2"/>
              <a:buChar char="Ø"/>
            </a:pPr>
            <a:endParaRPr lang="en-US" sz="2200" dirty="0">
              <a:solidFill>
                <a:srgbClr val="202C8F"/>
              </a:solidFill>
            </a:endParaRPr>
          </a:p>
        </p:txBody>
      </p:sp>
    </p:spTree>
    <p:extLst>
      <p:ext uri="{BB962C8B-B14F-4D97-AF65-F5344CB8AC3E}">
        <p14:creationId xmlns:p14="http://schemas.microsoft.com/office/powerpoint/2010/main" val="2003164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725986" y="541018"/>
            <a:ext cx="10740025" cy="768096"/>
          </a:xfrm>
        </p:spPr>
        <p:txBody>
          <a:bodyPr>
            <a:noAutofit/>
          </a:bodyPr>
          <a:lstStyle/>
          <a:p>
            <a:r>
              <a:rPr lang="en-US" sz="3600" b="0" dirty="0">
                <a:solidFill>
                  <a:srgbClr val="202C8F"/>
                </a:solidFill>
              </a:rPr>
              <a:t>Stage 4: Industry vs. Inferiority</a:t>
            </a:r>
          </a:p>
        </p:txBody>
      </p:sp>
      <p:sp>
        <p:nvSpPr>
          <p:cNvPr id="2" name="TextBox 1">
            <a:extLst>
              <a:ext uri="{FF2B5EF4-FFF2-40B4-BE49-F238E27FC236}">
                <a16:creationId xmlns:a16="http://schemas.microsoft.com/office/drawing/2014/main" id="{88534ED7-4789-7844-30E5-7DC70F44F914}"/>
              </a:ext>
            </a:extLst>
          </p:cNvPr>
          <p:cNvSpPr txBox="1"/>
          <p:nvPr/>
        </p:nvSpPr>
        <p:spPr>
          <a:xfrm>
            <a:off x="725986" y="1620074"/>
            <a:ext cx="11111110" cy="4493538"/>
          </a:xfrm>
          <a:prstGeom prst="rect">
            <a:avLst/>
          </a:prstGeom>
          <a:noFill/>
        </p:spPr>
        <p:txBody>
          <a:bodyPr wrap="square" rtlCol="0">
            <a:spAutoFit/>
          </a:bodyPr>
          <a:lstStyle/>
          <a:p>
            <a:pPr marL="342900" indent="-342900">
              <a:buFont typeface="Wingdings" pitchFamily="2" charset="2"/>
              <a:buChar char="Ø"/>
            </a:pPr>
            <a:r>
              <a:rPr lang="en-US" sz="2200" dirty="0">
                <a:solidFill>
                  <a:srgbClr val="202C8F"/>
                </a:solidFill>
              </a:rPr>
              <a:t>Early school years from approximately ages 5 to 11</a:t>
            </a:r>
          </a:p>
          <a:p>
            <a:endParaRPr lang="en-US" sz="2200" dirty="0">
              <a:solidFill>
                <a:srgbClr val="202C8F"/>
              </a:solidFill>
            </a:endParaRPr>
          </a:p>
          <a:p>
            <a:pPr marL="342900" indent="-342900">
              <a:buFont typeface="Wingdings" pitchFamily="2" charset="2"/>
              <a:buChar char="Ø"/>
            </a:pPr>
            <a:r>
              <a:rPr lang="en-US" sz="2200" dirty="0">
                <a:solidFill>
                  <a:srgbClr val="202C8F"/>
                </a:solidFill>
              </a:rPr>
              <a:t>Through social interactions, children begin to </a:t>
            </a:r>
            <a:r>
              <a:rPr lang="en-US" sz="2200" b="1" dirty="0">
                <a:solidFill>
                  <a:srgbClr val="C00000"/>
                </a:solidFill>
              </a:rPr>
              <a:t>develop a sense of pride in their accomplishments and abilities</a:t>
            </a: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b="1" dirty="0">
                <a:solidFill>
                  <a:srgbClr val="C00000"/>
                </a:solidFill>
              </a:rPr>
              <a:t>Children need to cope with new social and academic demands</a:t>
            </a:r>
          </a:p>
          <a:p>
            <a:pPr marL="342900" indent="-342900">
              <a:buFont typeface="Wingdings" pitchFamily="2" charset="2"/>
              <a:buChar char="Ø"/>
            </a:pPr>
            <a:r>
              <a:rPr lang="en-US" sz="2200" dirty="0">
                <a:solidFill>
                  <a:srgbClr val="202C8F"/>
                </a:solidFill>
              </a:rPr>
              <a:t>Children who are encouraged by parents and teachers develop a feeling of competence and belief in their skills. Those who receive little or no encouragement from parents, teachers, or peers will doubt their abilities to be successful</a:t>
            </a: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dirty="0">
                <a:solidFill>
                  <a:srgbClr val="202C8F"/>
                </a:solidFill>
              </a:rPr>
              <a:t>Success leads to a sense of competence, while failure results in feelings of inferiority</a:t>
            </a:r>
          </a:p>
          <a:p>
            <a:pPr marL="342900" indent="-342900">
              <a:buFont typeface="Wingdings" pitchFamily="2" charset="2"/>
              <a:buChar char="Ø"/>
            </a:pPr>
            <a:endParaRPr lang="en-US" sz="2200" dirty="0">
              <a:solidFill>
                <a:srgbClr val="202C8F"/>
              </a:solidFill>
            </a:endParaRPr>
          </a:p>
        </p:txBody>
      </p:sp>
    </p:spTree>
    <p:extLst>
      <p:ext uri="{BB962C8B-B14F-4D97-AF65-F5344CB8AC3E}">
        <p14:creationId xmlns:p14="http://schemas.microsoft.com/office/powerpoint/2010/main" val="63889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725986" y="541018"/>
            <a:ext cx="10740025" cy="768096"/>
          </a:xfrm>
        </p:spPr>
        <p:txBody>
          <a:bodyPr>
            <a:noAutofit/>
          </a:bodyPr>
          <a:lstStyle/>
          <a:p>
            <a:r>
              <a:rPr lang="en-US" sz="3600" b="0" dirty="0">
                <a:solidFill>
                  <a:srgbClr val="202C8F"/>
                </a:solidFill>
              </a:rPr>
              <a:t>Stage 5: Identity vs. Confusion</a:t>
            </a:r>
          </a:p>
        </p:txBody>
      </p:sp>
      <p:sp>
        <p:nvSpPr>
          <p:cNvPr id="2" name="TextBox 1">
            <a:extLst>
              <a:ext uri="{FF2B5EF4-FFF2-40B4-BE49-F238E27FC236}">
                <a16:creationId xmlns:a16="http://schemas.microsoft.com/office/drawing/2014/main" id="{88534ED7-4789-7844-30E5-7DC70F44F914}"/>
              </a:ext>
            </a:extLst>
          </p:cNvPr>
          <p:cNvSpPr txBox="1"/>
          <p:nvPr/>
        </p:nvSpPr>
        <p:spPr>
          <a:xfrm>
            <a:off x="725986" y="1620074"/>
            <a:ext cx="11111110" cy="4493538"/>
          </a:xfrm>
          <a:prstGeom prst="rect">
            <a:avLst/>
          </a:prstGeom>
          <a:noFill/>
        </p:spPr>
        <p:txBody>
          <a:bodyPr wrap="square" rtlCol="0">
            <a:spAutoFit/>
          </a:bodyPr>
          <a:lstStyle/>
          <a:p>
            <a:pPr marL="342900" indent="-342900">
              <a:buFont typeface="Wingdings" pitchFamily="2" charset="2"/>
              <a:buChar char="Ø"/>
            </a:pPr>
            <a:r>
              <a:rPr lang="en-US" sz="2200" dirty="0">
                <a:solidFill>
                  <a:srgbClr val="202C8F"/>
                </a:solidFill>
              </a:rPr>
              <a:t>Teenage years</a:t>
            </a:r>
          </a:p>
          <a:p>
            <a:endParaRPr lang="en-US" sz="2200" dirty="0">
              <a:solidFill>
                <a:srgbClr val="202C8F"/>
              </a:solidFill>
            </a:endParaRPr>
          </a:p>
          <a:p>
            <a:pPr marL="342900" indent="-342900">
              <a:buFont typeface="Wingdings" pitchFamily="2" charset="2"/>
              <a:buChar char="Ø"/>
            </a:pPr>
            <a:r>
              <a:rPr lang="en-US" sz="2200" dirty="0">
                <a:solidFill>
                  <a:srgbClr val="202C8F"/>
                </a:solidFill>
              </a:rPr>
              <a:t>This stage plays an essential role in developing a </a:t>
            </a:r>
            <a:r>
              <a:rPr lang="en-US" sz="2200" b="1" dirty="0">
                <a:solidFill>
                  <a:srgbClr val="C00000"/>
                </a:solidFill>
              </a:rPr>
              <a:t>sense of personal identity </a:t>
            </a:r>
            <a:r>
              <a:rPr lang="en-US" sz="2200" dirty="0">
                <a:solidFill>
                  <a:srgbClr val="202C8F"/>
                </a:solidFill>
              </a:rPr>
              <a:t>which will continue to influence behavior and development for the rest of a person's life</a:t>
            </a: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dirty="0">
                <a:solidFill>
                  <a:srgbClr val="202C8F"/>
                </a:solidFill>
              </a:rPr>
              <a:t>Those who receive proper encouragement and reinforcement through personal exploration will </a:t>
            </a:r>
            <a:r>
              <a:rPr lang="en-US" sz="2200" b="1" dirty="0">
                <a:solidFill>
                  <a:srgbClr val="C00000"/>
                </a:solidFill>
              </a:rPr>
              <a:t>emerge from this stage with a strong sense of self and feelings of independence and control</a:t>
            </a:r>
            <a:r>
              <a:rPr lang="en-US" sz="2200" dirty="0">
                <a:solidFill>
                  <a:srgbClr val="202C8F"/>
                </a:solidFill>
              </a:rPr>
              <a:t>. Those who remain unsure of their beliefs and desires will feel insecure and confused about themselves and the future</a:t>
            </a: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dirty="0">
                <a:solidFill>
                  <a:srgbClr val="202C8F"/>
                </a:solidFill>
              </a:rPr>
              <a:t>Our sense of personal identity is shaped by our experiences and interactions with others, and it is this identity that helps </a:t>
            </a:r>
            <a:r>
              <a:rPr lang="en-US" sz="2200" b="1" dirty="0">
                <a:solidFill>
                  <a:srgbClr val="C00000"/>
                </a:solidFill>
              </a:rPr>
              <a:t>guide our actions, beliefs, and behaviors as we age</a:t>
            </a:r>
          </a:p>
          <a:p>
            <a:pPr marL="342900" indent="-342900">
              <a:buFont typeface="Wingdings" pitchFamily="2" charset="2"/>
              <a:buChar char="Ø"/>
            </a:pPr>
            <a:endParaRPr lang="en-US" sz="2200" dirty="0">
              <a:solidFill>
                <a:srgbClr val="202C8F"/>
              </a:solidFill>
            </a:endParaRPr>
          </a:p>
        </p:txBody>
      </p:sp>
    </p:spTree>
    <p:extLst>
      <p:ext uri="{BB962C8B-B14F-4D97-AF65-F5344CB8AC3E}">
        <p14:creationId xmlns:p14="http://schemas.microsoft.com/office/powerpoint/2010/main" val="127124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81B8-5CF9-C1CB-3C99-31AEC1A0F8FD}"/>
              </a:ext>
            </a:extLst>
          </p:cNvPr>
          <p:cNvSpPr>
            <a:spLocks noGrp="1"/>
          </p:cNvSpPr>
          <p:nvPr>
            <p:ph type="title"/>
          </p:nvPr>
        </p:nvSpPr>
        <p:spPr>
          <a:xfrm>
            <a:off x="1499616" y="1476067"/>
            <a:ext cx="5693664" cy="768096"/>
          </a:xfrm>
        </p:spPr>
        <p:txBody>
          <a:bodyPr/>
          <a:lstStyle/>
          <a:p>
            <a:r>
              <a:rPr lang="en-US" sz="4000" dirty="0"/>
              <a:t>Major theories for personality</a:t>
            </a:r>
          </a:p>
        </p:txBody>
      </p:sp>
      <p:sp>
        <p:nvSpPr>
          <p:cNvPr id="3" name="Content Placeholder 2">
            <a:extLst>
              <a:ext uri="{FF2B5EF4-FFF2-40B4-BE49-F238E27FC236}">
                <a16:creationId xmlns:a16="http://schemas.microsoft.com/office/drawing/2014/main" id="{E809C13A-BE02-6618-658B-24E9228E6466}"/>
              </a:ext>
            </a:extLst>
          </p:cNvPr>
          <p:cNvSpPr>
            <a:spLocks noGrp="1"/>
          </p:cNvSpPr>
          <p:nvPr>
            <p:ph idx="1"/>
          </p:nvPr>
        </p:nvSpPr>
        <p:spPr>
          <a:xfrm>
            <a:off x="1499616" y="2770632"/>
            <a:ext cx="9423080" cy="3122168"/>
          </a:xfrm>
        </p:spPr>
        <p:txBody>
          <a:bodyPr/>
          <a:lstStyle/>
          <a:p>
            <a:pPr marL="342900" indent="-342900">
              <a:buFont typeface="Wingdings" pitchFamily="2" charset="2"/>
              <a:buChar char="Ø"/>
            </a:pPr>
            <a:r>
              <a:rPr lang="en-US" b="1" dirty="0">
                <a:solidFill>
                  <a:srgbClr val="C00000"/>
                </a:solidFill>
              </a:rPr>
              <a:t>Biological Theories of Personality (Nature)</a:t>
            </a:r>
          </a:p>
          <a:p>
            <a:pPr marL="342900" indent="-342900">
              <a:buFont typeface="Wingdings" pitchFamily="2" charset="2"/>
              <a:buChar char="Ø"/>
            </a:pPr>
            <a:r>
              <a:rPr lang="en-US" b="1" dirty="0">
                <a:solidFill>
                  <a:srgbClr val="C00000"/>
                </a:solidFill>
              </a:rPr>
              <a:t>Behavioral Theories of Personality (Nurture)</a:t>
            </a:r>
          </a:p>
          <a:p>
            <a:pPr marL="342900" indent="-342900">
              <a:buFont typeface="Wingdings" pitchFamily="2" charset="2"/>
              <a:buChar char="Ø"/>
            </a:pPr>
            <a:r>
              <a:rPr lang="en-US" dirty="0"/>
              <a:t>Psychodynamic Theories of Personality</a:t>
            </a:r>
          </a:p>
          <a:p>
            <a:pPr marL="342900" indent="-342900">
              <a:buFont typeface="Wingdings" pitchFamily="2" charset="2"/>
              <a:buChar char="Ø"/>
            </a:pPr>
            <a:r>
              <a:rPr lang="en-US" dirty="0"/>
              <a:t>Humanist Theories of Personality</a:t>
            </a:r>
          </a:p>
          <a:p>
            <a:pPr marL="342900" indent="-342900">
              <a:buFont typeface="Wingdings" pitchFamily="2" charset="2"/>
              <a:buChar char="Ø"/>
            </a:pPr>
            <a:r>
              <a:rPr lang="en-US" dirty="0"/>
              <a:t>Trait Theories of Personality</a:t>
            </a:r>
          </a:p>
        </p:txBody>
      </p:sp>
    </p:spTree>
    <p:extLst>
      <p:ext uri="{BB962C8B-B14F-4D97-AF65-F5344CB8AC3E}">
        <p14:creationId xmlns:p14="http://schemas.microsoft.com/office/powerpoint/2010/main" val="2842996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725986" y="541018"/>
            <a:ext cx="10740025" cy="768096"/>
          </a:xfrm>
        </p:spPr>
        <p:txBody>
          <a:bodyPr>
            <a:noAutofit/>
          </a:bodyPr>
          <a:lstStyle/>
          <a:p>
            <a:r>
              <a:rPr lang="en-US" sz="3600" b="0" dirty="0">
                <a:solidFill>
                  <a:srgbClr val="202C8F"/>
                </a:solidFill>
              </a:rPr>
              <a:t>Stage 6: Intimacy vs. Isolation</a:t>
            </a:r>
          </a:p>
        </p:txBody>
      </p:sp>
      <p:sp>
        <p:nvSpPr>
          <p:cNvPr id="2" name="TextBox 1">
            <a:extLst>
              <a:ext uri="{FF2B5EF4-FFF2-40B4-BE49-F238E27FC236}">
                <a16:creationId xmlns:a16="http://schemas.microsoft.com/office/drawing/2014/main" id="{88534ED7-4789-7844-30E5-7DC70F44F914}"/>
              </a:ext>
            </a:extLst>
          </p:cNvPr>
          <p:cNvSpPr txBox="1"/>
          <p:nvPr/>
        </p:nvSpPr>
        <p:spPr>
          <a:xfrm>
            <a:off x="725986" y="1620074"/>
            <a:ext cx="11111110" cy="4493538"/>
          </a:xfrm>
          <a:prstGeom prst="rect">
            <a:avLst/>
          </a:prstGeom>
          <a:noFill/>
        </p:spPr>
        <p:txBody>
          <a:bodyPr wrap="square" rtlCol="0">
            <a:spAutoFit/>
          </a:bodyPr>
          <a:lstStyle/>
          <a:p>
            <a:pPr marL="342900" indent="-342900">
              <a:buFont typeface="Wingdings" pitchFamily="2" charset="2"/>
              <a:buChar char="Ø"/>
            </a:pPr>
            <a:r>
              <a:rPr lang="en-US" sz="2200" dirty="0">
                <a:solidFill>
                  <a:srgbClr val="202C8F"/>
                </a:solidFill>
              </a:rPr>
              <a:t>Early adulthood</a:t>
            </a:r>
          </a:p>
          <a:p>
            <a:endParaRPr lang="en-US" sz="2200" dirty="0">
              <a:solidFill>
                <a:srgbClr val="202C8F"/>
              </a:solidFill>
            </a:endParaRPr>
          </a:p>
          <a:p>
            <a:pPr marL="342900" indent="-342900">
              <a:buFont typeface="Wingdings" pitchFamily="2" charset="2"/>
              <a:buChar char="Ø"/>
            </a:pPr>
            <a:r>
              <a:rPr lang="en-US" sz="2200" dirty="0">
                <a:solidFill>
                  <a:srgbClr val="202C8F"/>
                </a:solidFill>
              </a:rPr>
              <a:t>Young adults need to </a:t>
            </a:r>
            <a:r>
              <a:rPr lang="en-US" sz="2200" b="1" dirty="0">
                <a:solidFill>
                  <a:srgbClr val="C00000"/>
                </a:solidFill>
              </a:rPr>
              <a:t>form intimate, loving relationships with other people</a:t>
            </a:r>
            <a:r>
              <a:rPr lang="en-US" sz="2200" dirty="0">
                <a:solidFill>
                  <a:srgbClr val="202C8F"/>
                </a:solidFill>
              </a:rPr>
              <a:t>. Success leads to strong relationships, while failure results in loneliness and isolation. </a:t>
            </a: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b="1" dirty="0">
                <a:solidFill>
                  <a:srgbClr val="C00000"/>
                </a:solidFill>
              </a:rPr>
              <a:t>Remember that each step builds on skills learned in previous steps</a:t>
            </a:r>
          </a:p>
          <a:p>
            <a:pPr marL="342900" indent="-342900">
              <a:buFont typeface="Wingdings" pitchFamily="2" charset="2"/>
              <a:buChar char="Ø"/>
            </a:pPr>
            <a:r>
              <a:rPr lang="en-US" sz="2200" dirty="0">
                <a:solidFill>
                  <a:srgbClr val="202C8F"/>
                </a:solidFill>
              </a:rPr>
              <a:t>Erikson believed that a strong sense of personal identity was important for developing intimate relationships</a:t>
            </a:r>
          </a:p>
          <a:p>
            <a:pPr marL="342900" indent="-342900">
              <a:buFont typeface="Wingdings" pitchFamily="2" charset="2"/>
              <a:buChar char="Ø"/>
            </a:pPr>
            <a:r>
              <a:rPr lang="en-US" sz="2200" dirty="0">
                <a:solidFill>
                  <a:srgbClr val="202C8F"/>
                </a:solidFill>
              </a:rPr>
              <a:t>Studies have demonstrated that those with a poor sense of self tend to have less committed relationships and are more likely to struggler with emotional isolation, loneliness, and depression</a:t>
            </a: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b="1" dirty="0">
                <a:solidFill>
                  <a:srgbClr val="C00000"/>
                </a:solidFill>
              </a:rPr>
              <a:t>Love</a:t>
            </a:r>
            <a:r>
              <a:rPr lang="en-US" sz="2200" dirty="0">
                <a:solidFill>
                  <a:srgbClr val="202C8F"/>
                </a:solidFill>
              </a:rPr>
              <a:t> is the virtue achieved when this stage is handled successfully.</a:t>
            </a:r>
          </a:p>
        </p:txBody>
      </p:sp>
    </p:spTree>
    <p:extLst>
      <p:ext uri="{BB962C8B-B14F-4D97-AF65-F5344CB8AC3E}">
        <p14:creationId xmlns:p14="http://schemas.microsoft.com/office/powerpoint/2010/main" val="3544129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725986" y="541018"/>
            <a:ext cx="10740025" cy="768096"/>
          </a:xfrm>
        </p:spPr>
        <p:txBody>
          <a:bodyPr>
            <a:noAutofit/>
          </a:bodyPr>
          <a:lstStyle/>
          <a:p>
            <a:r>
              <a:rPr lang="en-US" sz="3200" b="0" dirty="0">
                <a:solidFill>
                  <a:srgbClr val="202C8F"/>
                </a:solidFill>
              </a:rPr>
              <a:t>Stage 7: Generativity vs. Stagnation</a:t>
            </a:r>
          </a:p>
        </p:txBody>
      </p:sp>
      <p:sp>
        <p:nvSpPr>
          <p:cNvPr id="2" name="TextBox 1">
            <a:extLst>
              <a:ext uri="{FF2B5EF4-FFF2-40B4-BE49-F238E27FC236}">
                <a16:creationId xmlns:a16="http://schemas.microsoft.com/office/drawing/2014/main" id="{88534ED7-4789-7844-30E5-7DC70F44F914}"/>
              </a:ext>
            </a:extLst>
          </p:cNvPr>
          <p:cNvSpPr txBox="1"/>
          <p:nvPr/>
        </p:nvSpPr>
        <p:spPr>
          <a:xfrm>
            <a:off x="725986" y="1620074"/>
            <a:ext cx="11111110" cy="3816429"/>
          </a:xfrm>
          <a:prstGeom prst="rect">
            <a:avLst/>
          </a:prstGeom>
          <a:noFill/>
        </p:spPr>
        <p:txBody>
          <a:bodyPr wrap="square" rtlCol="0">
            <a:spAutoFit/>
          </a:bodyPr>
          <a:lstStyle/>
          <a:p>
            <a:pPr marL="342900" indent="-342900">
              <a:buFont typeface="Wingdings" pitchFamily="2" charset="2"/>
              <a:buChar char="Ø"/>
            </a:pPr>
            <a:r>
              <a:rPr lang="en-US" sz="2200" dirty="0">
                <a:solidFill>
                  <a:srgbClr val="202C8F"/>
                </a:solidFill>
              </a:rPr>
              <a:t>Adulthood</a:t>
            </a:r>
          </a:p>
          <a:p>
            <a:endParaRPr lang="en-US" sz="2200" dirty="0">
              <a:solidFill>
                <a:srgbClr val="202C8F"/>
              </a:solidFill>
            </a:endParaRPr>
          </a:p>
          <a:p>
            <a:pPr marL="342900" indent="-342900">
              <a:buFont typeface="Wingdings" pitchFamily="2" charset="2"/>
              <a:buChar char="Ø"/>
            </a:pPr>
            <a:r>
              <a:rPr lang="en-US" sz="2200" b="1" dirty="0">
                <a:solidFill>
                  <a:srgbClr val="C00000"/>
                </a:solidFill>
              </a:rPr>
              <a:t>Adults need to create or nurture things that will outlast them</a:t>
            </a:r>
            <a:r>
              <a:rPr lang="en-US" sz="2200" dirty="0">
                <a:solidFill>
                  <a:srgbClr val="202C8F"/>
                </a:solidFill>
              </a:rPr>
              <a:t>, often by having children or creating a positive change that benefits other people.</a:t>
            </a: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dirty="0">
                <a:solidFill>
                  <a:srgbClr val="202C8F"/>
                </a:solidFill>
              </a:rPr>
              <a:t>During adulthood, we continue to build our lives, </a:t>
            </a:r>
            <a:r>
              <a:rPr lang="en-US" sz="2200" b="1" dirty="0">
                <a:solidFill>
                  <a:srgbClr val="C00000"/>
                </a:solidFill>
              </a:rPr>
              <a:t>focusing on our career and family</a:t>
            </a:r>
            <a:r>
              <a:rPr lang="en-US" sz="2200" dirty="0">
                <a:solidFill>
                  <a:srgbClr val="202C8F"/>
                </a:solidFill>
              </a:rPr>
              <a:t>. Those who are successful during this phase will </a:t>
            </a:r>
            <a:r>
              <a:rPr lang="en-US" sz="2200" b="1" dirty="0">
                <a:solidFill>
                  <a:srgbClr val="C00000"/>
                </a:solidFill>
              </a:rPr>
              <a:t>feel that they are contributing to the world by being active in their home and community</a:t>
            </a:r>
            <a:r>
              <a:rPr lang="en-US" sz="2200" dirty="0">
                <a:solidFill>
                  <a:srgbClr val="202C8F"/>
                </a:solidFill>
              </a:rPr>
              <a:t>. Those who fail to attain this skill will feel unproductive and uninvolved in the world.</a:t>
            </a: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b="1" dirty="0">
                <a:solidFill>
                  <a:srgbClr val="C00000"/>
                </a:solidFill>
              </a:rPr>
              <a:t>Care</a:t>
            </a:r>
            <a:r>
              <a:rPr lang="en-US" sz="2200" dirty="0">
                <a:solidFill>
                  <a:srgbClr val="202C8F"/>
                </a:solidFill>
              </a:rPr>
              <a:t> is the virtue achieved when this stage is handled successfully.</a:t>
            </a:r>
          </a:p>
        </p:txBody>
      </p:sp>
    </p:spTree>
    <p:extLst>
      <p:ext uri="{BB962C8B-B14F-4D97-AF65-F5344CB8AC3E}">
        <p14:creationId xmlns:p14="http://schemas.microsoft.com/office/powerpoint/2010/main" val="108748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725986" y="541018"/>
            <a:ext cx="10740025" cy="768096"/>
          </a:xfrm>
        </p:spPr>
        <p:txBody>
          <a:bodyPr>
            <a:noAutofit/>
          </a:bodyPr>
          <a:lstStyle/>
          <a:p>
            <a:r>
              <a:rPr lang="en-US" sz="3200" b="0" dirty="0">
                <a:solidFill>
                  <a:srgbClr val="202C8F"/>
                </a:solidFill>
              </a:rPr>
              <a:t>Stage 8: Integrity vs. Despair</a:t>
            </a:r>
          </a:p>
        </p:txBody>
      </p:sp>
      <p:sp>
        <p:nvSpPr>
          <p:cNvPr id="2" name="TextBox 1">
            <a:extLst>
              <a:ext uri="{FF2B5EF4-FFF2-40B4-BE49-F238E27FC236}">
                <a16:creationId xmlns:a16="http://schemas.microsoft.com/office/drawing/2014/main" id="{88534ED7-4789-7844-30E5-7DC70F44F914}"/>
              </a:ext>
            </a:extLst>
          </p:cNvPr>
          <p:cNvSpPr txBox="1"/>
          <p:nvPr/>
        </p:nvSpPr>
        <p:spPr>
          <a:xfrm>
            <a:off x="725986" y="1620074"/>
            <a:ext cx="11111110" cy="3816429"/>
          </a:xfrm>
          <a:prstGeom prst="rect">
            <a:avLst/>
          </a:prstGeom>
          <a:noFill/>
        </p:spPr>
        <p:txBody>
          <a:bodyPr wrap="square" rtlCol="0">
            <a:spAutoFit/>
          </a:bodyPr>
          <a:lstStyle/>
          <a:p>
            <a:pPr marL="342900" indent="-342900">
              <a:buFont typeface="Wingdings" pitchFamily="2" charset="2"/>
              <a:buChar char="Ø"/>
            </a:pPr>
            <a:r>
              <a:rPr lang="en-US" sz="2200" dirty="0">
                <a:solidFill>
                  <a:srgbClr val="202C8F"/>
                </a:solidFill>
              </a:rPr>
              <a:t>The final stage occurs during old age and is </a:t>
            </a:r>
            <a:r>
              <a:rPr lang="en-US" sz="2200" b="1" dirty="0">
                <a:solidFill>
                  <a:srgbClr val="C00000"/>
                </a:solidFill>
              </a:rPr>
              <a:t>focused on reflecting back on life</a:t>
            </a:r>
          </a:p>
          <a:p>
            <a:endParaRPr lang="en-US" sz="2200" dirty="0">
              <a:solidFill>
                <a:srgbClr val="202C8F"/>
              </a:solidFill>
            </a:endParaRPr>
          </a:p>
          <a:p>
            <a:pPr marL="342900" indent="-342900">
              <a:buFont typeface="Wingdings" pitchFamily="2" charset="2"/>
              <a:buChar char="Ø"/>
            </a:pPr>
            <a:r>
              <a:rPr lang="en-US" sz="2200" dirty="0">
                <a:solidFill>
                  <a:srgbClr val="202C8F"/>
                </a:solidFill>
              </a:rPr>
              <a:t>At this stage, people would look back on the events of their lives and determine if they are happy with the life that they lived or if they regret the things they did or didn't do</a:t>
            </a: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dirty="0">
                <a:solidFill>
                  <a:srgbClr val="202C8F"/>
                </a:solidFill>
              </a:rPr>
              <a:t>Those who look back on a life and feel well-lived will be satisfied and ready to face the end of their lives with a </a:t>
            </a:r>
            <a:r>
              <a:rPr lang="en-US" sz="2200" b="1" dirty="0">
                <a:solidFill>
                  <a:srgbClr val="C00000"/>
                </a:solidFill>
              </a:rPr>
              <a:t>sense of peace</a:t>
            </a:r>
            <a:r>
              <a:rPr lang="en-US" sz="2200" dirty="0">
                <a:solidFill>
                  <a:srgbClr val="202C8F"/>
                </a:solidFill>
              </a:rPr>
              <a:t>. Those who look back and only feel regret will instead feel fearful that their lives will end without accomplishing</a:t>
            </a: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dirty="0">
                <a:solidFill>
                  <a:srgbClr val="202C8F"/>
                </a:solidFill>
              </a:rPr>
              <a:t>Success at </a:t>
            </a:r>
            <a:r>
              <a:rPr lang="en-US" sz="2200" b="1" dirty="0">
                <a:solidFill>
                  <a:srgbClr val="C00000"/>
                </a:solidFill>
              </a:rPr>
              <a:t>this stage leads to feelings of wisdom</a:t>
            </a:r>
            <a:r>
              <a:rPr lang="en-US" sz="2200" dirty="0">
                <a:solidFill>
                  <a:srgbClr val="202C8F"/>
                </a:solidFill>
              </a:rPr>
              <a:t>, while failure results in regret, bitterness, and despair</a:t>
            </a:r>
          </a:p>
        </p:txBody>
      </p:sp>
    </p:spTree>
    <p:extLst>
      <p:ext uri="{BB962C8B-B14F-4D97-AF65-F5344CB8AC3E}">
        <p14:creationId xmlns:p14="http://schemas.microsoft.com/office/powerpoint/2010/main" val="2233626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725986" y="541018"/>
            <a:ext cx="10740025" cy="768096"/>
          </a:xfrm>
        </p:spPr>
        <p:txBody>
          <a:bodyPr>
            <a:noAutofit/>
          </a:bodyPr>
          <a:lstStyle/>
          <a:p>
            <a:r>
              <a:rPr lang="en-US" sz="3600" b="0" dirty="0">
                <a:solidFill>
                  <a:srgbClr val="202C8F"/>
                </a:solidFill>
              </a:rPr>
              <a:t>psychosocial development theory</a:t>
            </a:r>
            <a:endParaRPr lang="en-US" sz="2800" b="0" dirty="0">
              <a:solidFill>
                <a:srgbClr val="202C8F"/>
              </a:solidFill>
            </a:endParaRPr>
          </a:p>
        </p:txBody>
      </p:sp>
      <p:pic>
        <p:nvPicPr>
          <p:cNvPr id="5" name="Picture 4">
            <a:extLst>
              <a:ext uri="{FF2B5EF4-FFF2-40B4-BE49-F238E27FC236}">
                <a16:creationId xmlns:a16="http://schemas.microsoft.com/office/drawing/2014/main" id="{DD78955E-1E0D-3F2F-DA6D-6AA90D8846F9}"/>
              </a:ext>
            </a:extLst>
          </p:cNvPr>
          <p:cNvPicPr>
            <a:picLocks noChangeAspect="1"/>
          </p:cNvPicPr>
          <p:nvPr/>
        </p:nvPicPr>
        <p:blipFill>
          <a:blip r:embed="rId2"/>
          <a:stretch>
            <a:fillRect/>
          </a:stretch>
        </p:blipFill>
        <p:spPr>
          <a:xfrm>
            <a:off x="3488023" y="1309114"/>
            <a:ext cx="5215953" cy="5548886"/>
          </a:xfrm>
          <a:prstGeom prst="rect">
            <a:avLst/>
          </a:prstGeom>
        </p:spPr>
      </p:pic>
    </p:spTree>
    <p:extLst>
      <p:ext uri="{BB962C8B-B14F-4D97-AF65-F5344CB8AC3E}">
        <p14:creationId xmlns:p14="http://schemas.microsoft.com/office/powerpoint/2010/main" val="117702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725986" y="541018"/>
            <a:ext cx="10740025" cy="768096"/>
          </a:xfrm>
        </p:spPr>
        <p:txBody>
          <a:bodyPr>
            <a:noAutofit/>
          </a:bodyPr>
          <a:lstStyle/>
          <a:p>
            <a:r>
              <a:rPr lang="en-US" sz="3600" b="0" dirty="0">
                <a:solidFill>
                  <a:srgbClr val="202C8F"/>
                </a:solidFill>
              </a:rPr>
              <a:t>Survey time!!!</a:t>
            </a:r>
            <a:endParaRPr lang="en-US" sz="2800" b="0" dirty="0">
              <a:solidFill>
                <a:srgbClr val="202C8F"/>
              </a:solidFill>
            </a:endParaRPr>
          </a:p>
        </p:txBody>
      </p:sp>
      <p:pic>
        <p:nvPicPr>
          <p:cNvPr id="3" name="Picture 2" descr="A group of people putting their fists together&#10;&#10;Description automatically generated">
            <a:extLst>
              <a:ext uri="{FF2B5EF4-FFF2-40B4-BE49-F238E27FC236}">
                <a16:creationId xmlns:a16="http://schemas.microsoft.com/office/drawing/2014/main" id="{149F28BF-1DCA-FF7A-C95C-F8C2189C13F1}"/>
              </a:ext>
            </a:extLst>
          </p:cNvPr>
          <p:cNvPicPr>
            <a:picLocks noChangeAspect="1"/>
          </p:cNvPicPr>
          <p:nvPr/>
        </p:nvPicPr>
        <p:blipFill>
          <a:blip r:embed="rId2"/>
          <a:stretch>
            <a:fillRect/>
          </a:stretch>
        </p:blipFill>
        <p:spPr>
          <a:xfrm>
            <a:off x="4545554" y="1309114"/>
            <a:ext cx="3100888" cy="5174607"/>
          </a:xfrm>
          <a:prstGeom prst="rect">
            <a:avLst/>
          </a:prstGeom>
        </p:spPr>
      </p:pic>
    </p:spTree>
    <p:extLst>
      <p:ext uri="{BB962C8B-B14F-4D97-AF65-F5344CB8AC3E}">
        <p14:creationId xmlns:p14="http://schemas.microsoft.com/office/powerpoint/2010/main" val="3866190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760476" y="902083"/>
            <a:ext cx="10671048" cy="768096"/>
          </a:xfrm>
        </p:spPr>
        <p:txBody>
          <a:bodyPr/>
          <a:lstStyle/>
          <a:p>
            <a:r>
              <a:rPr lang="en-US" dirty="0"/>
              <a:t>The nature nurture debate</a:t>
            </a:r>
          </a:p>
        </p:txBody>
      </p:sp>
      <p:sp>
        <p:nvSpPr>
          <p:cNvPr id="2" name="TextBox 1">
            <a:extLst>
              <a:ext uri="{FF2B5EF4-FFF2-40B4-BE49-F238E27FC236}">
                <a16:creationId xmlns:a16="http://schemas.microsoft.com/office/drawing/2014/main" id="{88534ED7-4789-7844-30E5-7DC70F44F914}"/>
              </a:ext>
            </a:extLst>
          </p:cNvPr>
          <p:cNvSpPr txBox="1"/>
          <p:nvPr/>
        </p:nvSpPr>
        <p:spPr>
          <a:xfrm>
            <a:off x="938408" y="1795439"/>
            <a:ext cx="10315184" cy="2462213"/>
          </a:xfrm>
          <a:prstGeom prst="rect">
            <a:avLst/>
          </a:prstGeom>
          <a:noFill/>
        </p:spPr>
        <p:txBody>
          <a:bodyPr wrap="square" rtlCol="0">
            <a:spAutoFit/>
          </a:bodyPr>
          <a:lstStyle/>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b="1" dirty="0">
                <a:solidFill>
                  <a:srgbClr val="C00000"/>
                </a:solidFill>
              </a:rPr>
              <a:t>Nature</a:t>
            </a:r>
            <a:r>
              <a:rPr lang="en-US" sz="2200" dirty="0">
                <a:solidFill>
                  <a:srgbClr val="202C8F"/>
                </a:solidFill>
              </a:rPr>
              <a:t>: refers to how </a:t>
            </a:r>
            <a:r>
              <a:rPr lang="en-US" sz="2200" b="1" dirty="0">
                <a:solidFill>
                  <a:srgbClr val="202C8F"/>
                </a:solidFill>
              </a:rPr>
              <a:t>genetics influence the personality</a:t>
            </a:r>
          </a:p>
          <a:p>
            <a:endParaRPr lang="en-US" sz="2200" dirty="0">
              <a:solidFill>
                <a:srgbClr val="202C8F"/>
              </a:solidFill>
            </a:endParaRPr>
          </a:p>
          <a:p>
            <a:pPr marL="342900" indent="-342900">
              <a:buFont typeface="Wingdings" pitchFamily="2" charset="2"/>
              <a:buChar char="Ø"/>
            </a:pPr>
            <a:r>
              <a:rPr lang="en-US" sz="2200" b="1" dirty="0">
                <a:solidFill>
                  <a:srgbClr val="C00000"/>
                </a:solidFill>
              </a:rPr>
              <a:t>Nurture</a:t>
            </a:r>
            <a:r>
              <a:rPr lang="en-US" sz="2200" dirty="0">
                <a:solidFill>
                  <a:srgbClr val="202C8F"/>
                </a:solidFill>
              </a:rPr>
              <a:t>: refers to how the </a:t>
            </a:r>
            <a:r>
              <a:rPr lang="en-US" sz="2200" b="1" dirty="0">
                <a:solidFill>
                  <a:srgbClr val="202C8F"/>
                </a:solidFill>
              </a:rPr>
              <a:t>environment impacts our development</a:t>
            </a:r>
          </a:p>
          <a:p>
            <a:pPr marL="342900" indent="-342900">
              <a:buFontTx/>
              <a:buChar char="-"/>
            </a:pPr>
            <a:endParaRPr lang="en-US" sz="2200" dirty="0">
              <a:solidFill>
                <a:srgbClr val="202C8F"/>
              </a:solidFill>
            </a:endParaRPr>
          </a:p>
          <a:p>
            <a:pPr marL="342900" indent="-342900">
              <a:buFontTx/>
              <a:buChar char="-"/>
            </a:pPr>
            <a:endParaRPr lang="en-US" sz="2200" dirty="0">
              <a:solidFill>
                <a:srgbClr val="202C8F"/>
              </a:solidFill>
            </a:endParaRPr>
          </a:p>
          <a:p>
            <a:endParaRPr lang="en-US" sz="2200" dirty="0">
              <a:solidFill>
                <a:srgbClr val="202C8F"/>
              </a:solidFill>
            </a:endParaRPr>
          </a:p>
        </p:txBody>
      </p:sp>
    </p:spTree>
    <p:extLst>
      <p:ext uri="{BB962C8B-B14F-4D97-AF65-F5344CB8AC3E}">
        <p14:creationId xmlns:p14="http://schemas.microsoft.com/office/powerpoint/2010/main" val="2058315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760476" y="902083"/>
            <a:ext cx="10671048" cy="768096"/>
          </a:xfrm>
        </p:spPr>
        <p:txBody>
          <a:bodyPr/>
          <a:lstStyle/>
          <a:p>
            <a:r>
              <a:rPr lang="en-US" dirty="0"/>
              <a:t>Nature</a:t>
            </a:r>
          </a:p>
        </p:txBody>
      </p:sp>
      <p:sp>
        <p:nvSpPr>
          <p:cNvPr id="2" name="TextBox 1">
            <a:extLst>
              <a:ext uri="{FF2B5EF4-FFF2-40B4-BE49-F238E27FC236}">
                <a16:creationId xmlns:a16="http://schemas.microsoft.com/office/drawing/2014/main" id="{88534ED7-4789-7844-30E5-7DC70F44F914}"/>
              </a:ext>
            </a:extLst>
          </p:cNvPr>
          <p:cNvSpPr txBox="1"/>
          <p:nvPr/>
        </p:nvSpPr>
        <p:spPr>
          <a:xfrm>
            <a:off x="938408" y="1795439"/>
            <a:ext cx="10315184" cy="3139321"/>
          </a:xfrm>
          <a:prstGeom prst="rect">
            <a:avLst/>
          </a:prstGeom>
          <a:noFill/>
        </p:spPr>
        <p:txBody>
          <a:bodyPr wrap="square" rtlCol="0">
            <a:spAutoFit/>
          </a:bodyPr>
          <a:lstStyle/>
          <a:p>
            <a:pPr marL="342900" indent="-342900">
              <a:buFont typeface="Wingdings" pitchFamily="2" charset="2"/>
              <a:buChar char="Ø"/>
            </a:pPr>
            <a:r>
              <a:rPr lang="en-US" sz="2200" dirty="0">
                <a:solidFill>
                  <a:srgbClr val="202C8F"/>
                </a:solidFill>
              </a:rPr>
              <a:t>Some philosophers, such as Plato (</a:t>
            </a:r>
            <a:r>
              <a:rPr lang="en-US" sz="2200" dirty="0" err="1">
                <a:solidFill>
                  <a:srgbClr val="202C8F"/>
                </a:solidFill>
              </a:rPr>
              <a:t>柏拉图</a:t>
            </a:r>
            <a:r>
              <a:rPr lang="en-US" sz="2200" dirty="0">
                <a:solidFill>
                  <a:srgbClr val="202C8F"/>
                </a:solidFill>
              </a:rPr>
              <a:t>) and Descartes (</a:t>
            </a:r>
            <a:r>
              <a:rPr lang="en-US" sz="2200" dirty="0" err="1">
                <a:solidFill>
                  <a:srgbClr val="202C8F"/>
                </a:solidFill>
              </a:rPr>
              <a:t>笛卡尔</a:t>
            </a:r>
            <a:r>
              <a:rPr lang="en-US" sz="2200" dirty="0">
                <a:solidFill>
                  <a:srgbClr val="202C8F"/>
                </a:solidFill>
              </a:rPr>
              <a:t>), suggested that certain factors are inborn or occur naturally regardless of environmental influences</a:t>
            </a:r>
          </a:p>
          <a:p>
            <a:pPr marL="342900" indent="-342900">
              <a:buFont typeface="Wingdings" pitchFamily="2" charset="2"/>
              <a:buChar char="Ø"/>
            </a:pPr>
            <a:r>
              <a:rPr lang="en-US" sz="2200" b="1" dirty="0">
                <a:solidFill>
                  <a:srgbClr val="202C8F"/>
                </a:solidFill>
              </a:rPr>
              <a:t>Based on the theory of evolution</a:t>
            </a: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dirty="0">
                <a:solidFill>
                  <a:srgbClr val="202C8F"/>
                </a:solidFill>
              </a:rPr>
              <a:t>The believe that </a:t>
            </a:r>
            <a:r>
              <a:rPr lang="en-US" sz="2200" b="1" dirty="0">
                <a:solidFill>
                  <a:srgbClr val="202C8F"/>
                </a:solidFill>
              </a:rPr>
              <a:t>genetic traits are handed down from parents to their children </a:t>
            </a:r>
            <a:r>
              <a:rPr lang="en-US" sz="2200" dirty="0">
                <a:solidFill>
                  <a:srgbClr val="202C8F"/>
                </a:solidFill>
              </a:rPr>
              <a:t>and is what makes each individual unique. </a:t>
            </a:r>
          </a:p>
          <a:p>
            <a:pPr marL="342900" indent="-342900">
              <a:buFont typeface="Wingdings" pitchFamily="2" charset="2"/>
              <a:buChar char="Ø"/>
            </a:pPr>
            <a:endParaRPr lang="en-US" sz="2200" dirty="0">
              <a:solidFill>
                <a:srgbClr val="202C8F"/>
              </a:solidFill>
            </a:endParaRPr>
          </a:p>
          <a:p>
            <a:pPr marL="342900" indent="-342900">
              <a:buFontTx/>
              <a:buChar char="-"/>
            </a:pPr>
            <a:endParaRPr lang="en-US" sz="2200" dirty="0">
              <a:solidFill>
                <a:srgbClr val="202C8F"/>
              </a:solidFill>
            </a:endParaRPr>
          </a:p>
          <a:p>
            <a:endParaRPr lang="en-US" sz="2200" dirty="0">
              <a:solidFill>
                <a:srgbClr val="202C8F"/>
              </a:solidFill>
            </a:endParaRPr>
          </a:p>
        </p:txBody>
      </p:sp>
    </p:spTree>
    <p:extLst>
      <p:ext uri="{BB962C8B-B14F-4D97-AF65-F5344CB8AC3E}">
        <p14:creationId xmlns:p14="http://schemas.microsoft.com/office/powerpoint/2010/main" val="3749295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760476" y="902083"/>
            <a:ext cx="10671048" cy="768096"/>
          </a:xfrm>
        </p:spPr>
        <p:txBody>
          <a:bodyPr/>
          <a:lstStyle/>
          <a:p>
            <a:r>
              <a:rPr lang="en-US" dirty="0"/>
              <a:t>Nurture</a:t>
            </a:r>
          </a:p>
        </p:txBody>
      </p:sp>
      <p:sp>
        <p:nvSpPr>
          <p:cNvPr id="2" name="TextBox 1">
            <a:extLst>
              <a:ext uri="{FF2B5EF4-FFF2-40B4-BE49-F238E27FC236}">
                <a16:creationId xmlns:a16="http://schemas.microsoft.com/office/drawing/2014/main" id="{88534ED7-4789-7844-30E5-7DC70F44F914}"/>
              </a:ext>
            </a:extLst>
          </p:cNvPr>
          <p:cNvSpPr txBox="1"/>
          <p:nvPr/>
        </p:nvSpPr>
        <p:spPr>
          <a:xfrm>
            <a:off x="938408" y="1795439"/>
            <a:ext cx="10315184" cy="3139321"/>
          </a:xfrm>
          <a:prstGeom prst="rect">
            <a:avLst/>
          </a:prstGeom>
          <a:noFill/>
        </p:spPr>
        <p:txBody>
          <a:bodyPr wrap="square" rtlCol="0">
            <a:spAutoFit/>
          </a:bodyPr>
          <a:lstStyle/>
          <a:p>
            <a:pPr marL="342900" indent="-342900">
              <a:buFont typeface="Wingdings" pitchFamily="2" charset="2"/>
              <a:buChar char="Ø"/>
            </a:pPr>
            <a:r>
              <a:rPr lang="en-US" sz="2200" dirty="0">
                <a:solidFill>
                  <a:srgbClr val="202C8F"/>
                </a:solidFill>
              </a:rPr>
              <a:t>John Locke, believed in what is known as </a:t>
            </a:r>
            <a:r>
              <a:rPr lang="en-US" sz="2200" b="1" i="1" dirty="0">
                <a:solidFill>
                  <a:srgbClr val="C00000"/>
                </a:solidFill>
              </a:rPr>
              <a:t>tabula rasa </a:t>
            </a:r>
            <a:r>
              <a:rPr lang="en-US" sz="2200" dirty="0">
                <a:solidFill>
                  <a:srgbClr val="202C8F"/>
                </a:solidFill>
              </a:rPr>
              <a:t>which suggests that </a:t>
            </a:r>
            <a:r>
              <a:rPr lang="en-US" sz="2200" b="1" dirty="0">
                <a:solidFill>
                  <a:srgbClr val="202C8F"/>
                </a:solidFill>
              </a:rPr>
              <a:t>the mind begins as a blank slate</a:t>
            </a:r>
          </a:p>
          <a:p>
            <a:pPr marL="342900" indent="-342900">
              <a:buFont typeface="Wingdings" pitchFamily="2" charset="2"/>
              <a:buChar char="Ø"/>
            </a:pPr>
            <a:r>
              <a:rPr lang="en-US" sz="2200" dirty="0">
                <a:solidFill>
                  <a:srgbClr val="202C8F"/>
                </a:solidFill>
              </a:rPr>
              <a:t>Everything that we are is determined by our experiences</a:t>
            </a:r>
          </a:p>
          <a:p>
            <a:pPr marL="342900" indent="-342900">
              <a:buFont typeface="Wingdings" pitchFamily="2" charset="2"/>
              <a:buChar char="Ø"/>
            </a:pPr>
            <a:endParaRPr lang="en-US" sz="2200" dirty="0">
              <a:solidFill>
                <a:srgbClr val="202C8F"/>
              </a:solidFill>
            </a:endParaRPr>
          </a:p>
          <a:p>
            <a:pPr marL="342900" indent="-342900">
              <a:buFont typeface="Wingdings" pitchFamily="2" charset="2"/>
              <a:buChar char="Ø"/>
            </a:pPr>
            <a:r>
              <a:rPr lang="en-US" sz="2200" b="1" dirty="0">
                <a:solidFill>
                  <a:srgbClr val="C00000"/>
                </a:solidFill>
              </a:rPr>
              <a:t>Behaviorism</a:t>
            </a:r>
            <a:r>
              <a:rPr lang="en-US" sz="2200" dirty="0">
                <a:solidFill>
                  <a:srgbClr val="202C8F"/>
                </a:solidFill>
              </a:rPr>
              <a:t> is a good example of a theory rooted in this belief as behaviorists feel that </a:t>
            </a:r>
            <a:r>
              <a:rPr lang="en-US" sz="2200" b="1" dirty="0">
                <a:solidFill>
                  <a:srgbClr val="202C8F"/>
                </a:solidFill>
              </a:rPr>
              <a:t>all actions and behaviors are the results of conditioning</a:t>
            </a:r>
          </a:p>
          <a:p>
            <a:pPr marL="342900" indent="-342900">
              <a:buFont typeface="Wingdings" pitchFamily="2" charset="2"/>
              <a:buChar char="Ø"/>
            </a:pPr>
            <a:endParaRPr lang="en-US" sz="2200" dirty="0">
              <a:solidFill>
                <a:srgbClr val="202C8F"/>
              </a:solidFill>
            </a:endParaRPr>
          </a:p>
          <a:p>
            <a:pPr marL="342900" indent="-342900">
              <a:buFontTx/>
              <a:buChar char="-"/>
            </a:pPr>
            <a:endParaRPr lang="en-US" sz="2200" dirty="0">
              <a:solidFill>
                <a:srgbClr val="202C8F"/>
              </a:solidFill>
            </a:endParaRPr>
          </a:p>
          <a:p>
            <a:endParaRPr lang="en-US" sz="2200" dirty="0">
              <a:solidFill>
                <a:srgbClr val="202C8F"/>
              </a:solidFill>
            </a:endParaRPr>
          </a:p>
        </p:txBody>
      </p:sp>
    </p:spTree>
    <p:extLst>
      <p:ext uri="{BB962C8B-B14F-4D97-AF65-F5344CB8AC3E}">
        <p14:creationId xmlns:p14="http://schemas.microsoft.com/office/powerpoint/2010/main" val="203349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81B8-5CF9-C1CB-3C99-31AEC1A0F8FD}"/>
              </a:ext>
            </a:extLst>
          </p:cNvPr>
          <p:cNvSpPr>
            <a:spLocks noGrp="1"/>
          </p:cNvSpPr>
          <p:nvPr>
            <p:ph type="title"/>
          </p:nvPr>
        </p:nvSpPr>
        <p:spPr>
          <a:xfrm>
            <a:off x="1499616" y="1476067"/>
            <a:ext cx="5693664" cy="768096"/>
          </a:xfrm>
        </p:spPr>
        <p:txBody>
          <a:bodyPr/>
          <a:lstStyle/>
          <a:p>
            <a:r>
              <a:rPr lang="en-US" sz="4000" dirty="0"/>
              <a:t>Major theories for personality</a:t>
            </a:r>
          </a:p>
        </p:txBody>
      </p:sp>
      <p:sp>
        <p:nvSpPr>
          <p:cNvPr id="3" name="Content Placeholder 2">
            <a:extLst>
              <a:ext uri="{FF2B5EF4-FFF2-40B4-BE49-F238E27FC236}">
                <a16:creationId xmlns:a16="http://schemas.microsoft.com/office/drawing/2014/main" id="{E809C13A-BE02-6618-658B-24E9228E6466}"/>
              </a:ext>
            </a:extLst>
          </p:cNvPr>
          <p:cNvSpPr>
            <a:spLocks noGrp="1"/>
          </p:cNvSpPr>
          <p:nvPr>
            <p:ph idx="1"/>
          </p:nvPr>
        </p:nvSpPr>
        <p:spPr>
          <a:xfrm>
            <a:off x="1499615" y="2770632"/>
            <a:ext cx="7406389" cy="3122168"/>
          </a:xfrm>
        </p:spPr>
        <p:txBody>
          <a:bodyPr/>
          <a:lstStyle/>
          <a:p>
            <a:pPr marL="342900" indent="-342900">
              <a:buFont typeface="Wingdings" pitchFamily="2" charset="2"/>
              <a:buChar char="Ø"/>
            </a:pPr>
            <a:r>
              <a:rPr lang="en-US" dirty="0"/>
              <a:t>Biological Theories of Personality</a:t>
            </a:r>
          </a:p>
          <a:p>
            <a:pPr marL="342900" indent="-342900">
              <a:buFont typeface="Wingdings" pitchFamily="2" charset="2"/>
              <a:buChar char="Ø"/>
            </a:pPr>
            <a:r>
              <a:rPr lang="en-US" dirty="0">
                <a:solidFill>
                  <a:srgbClr val="202C8F"/>
                </a:solidFill>
              </a:rPr>
              <a:t>Behavioral Theories of Personality</a:t>
            </a:r>
          </a:p>
          <a:p>
            <a:pPr marL="342900" indent="-342900">
              <a:buFont typeface="Wingdings" pitchFamily="2" charset="2"/>
              <a:buChar char="Ø"/>
            </a:pPr>
            <a:r>
              <a:rPr lang="en-US" b="1" dirty="0">
                <a:solidFill>
                  <a:srgbClr val="C00000"/>
                </a:solidFill>
              </a:rPr>
              <a:t>Psychodynamic Theories of Personality</a:t>
            </a:r>
          </a:p>
          <a:p>
            <a:pPr marL="342900" indent="-342900">
              <a:buFont typeface="Wingdings" pitchFamily="2" charset="2"/>
              <a:buChar char="Ø"/>
            </a:pPr>
            <a:r>
              <a:rPr lang="en-US" dirty="0"/>
              <a:t>Humanist Theories of Personality</a:t>
            </a:r>
          </a:p>
          <a:p>
            <a:pPr marL="342900" indent="-342900">
              <a:buFont typeface="Wingdings" pitchFamily="2" charset="2"/>
              <a:buChar char="Ø"/>
            </a:pPr>
            <a:r>
              <a:rPr lang="en-US" dirty="0"/>
              <a:t>Trait Theories of Personality</a:t>
            </a:r>
          </a:p>
        </p:txBody>
      </p:sp>
    </p:spTree>
    <p:extLst>
      <p:ext uri="{BB962C8B-B14F-4D97-AF65-F5344CB8AC3E}">
        <p14:creationId xmlns:p14="http://schemas.microsoft.com/office/powerpoint/2010/main" val="3139910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1246621" y="553544"/>
            <a:ext cx="9698757" cy="768096"/>
          </a:xfrm>
        </p:spPr>
        <p:txBody>
          <a:bodyPr>
            <a:normAutofit fontScale="90000"/>
          </a:bodyPr>
          <a:lstStyle/>
          <a:p>
            <a:r>
              <a:rPr lang="en-US" sz="4900" dirty="0"/>
              <a:t>Psychodynamic Theories of Personality</a:t>
            </a:r>
          </a:p>
        </p:txBody>
      </p:sp>
      <p:sp>
        <p:nvSpPr>
          <p:cNvPr id="2" name="TextBox 1">
            <a:extLst>
              <a:ext uri="{FF2B5EF4-FFF2-40B4-BE49-F238E27FC236}">
                <a16:creationId xmlns:a16="http://schemas.microsoft.com/office/drawing/2014/main" id="{88534ED7-4789-7844-30E5-7DC70F44F914}"/>
              </a:ext>
            </a:extLst>
          </p:cNvPr>
          <p:cNvSpPr txBox="1"/>
          <p:nvPr/>
        </p:nvSpPr>
        <p:spPr>
          <a:xfrm>
            <a:off x="938408" y="2058485"/>
            <a:ext cx="10315184" cy="2123658"/>
          </a:xfrm>
          <a:prstGeom prst="rect">
            <a:avLst/>
          </a:prstGeom>
          <a:noFill/>
        </p:spPr>
        <p:txBody>
          <a:bodyPr wrap="square" rtlCol="0">
            <a:spAutoFit/>
          </a:bodyPr>
          <a:lstStyle/>
          <a:p>
            <a:endParaRPr lang="en-US" sz="2200" dirty="0">
              <a:solidFill>
                <a:srgbClr val="202C8F"/>
              </a:solidFill>
            </a:endParaRPr>
          </a:p>
          <a:p>
            <a:pPr marL="342900" indent="-342900">
              <a:buFont typeface="Wingdings" pitchFamily="2" charset="2"/>
              <a:buChar char="Ø"/>
            </a:pPr>
            <a:r>
              <a:rPr lang="en-US" sz="2200" dirty="0">
                <a:solidFill>
                  <a:srgbClr val="202C8F"/>
                </a:solidFill>
              </a:rPr>
              <a:t>Psychodynamic theories includes:</a:t>
            </a:r>
          </a:p>
          <a:p>
            <a:endParaRPr lang="en-US" sz="2200" dirty="0">
              <a:solidFill>
                <a:srgbClr val="202C8F"/>
              </a:solidFill>
            </a:endParaRPr>
          </a:p>
          <a:p>
            <a:pPr marL="342900" indent="-342900">
              <a:buFont typeface="Arial" panose="020B0604020202020204" pitchFamily="34" charset="0"/>
              <a:buChar char="•"/>
            </a:pPr>
            <a:r>
              <a:rPr lang="en-US" sz="2200" dirty="0">
                <a:solidFill>
                  <a:srgbClr val="202C8F"/>
                </a:solidFill>
              </a:rPr>
              <a:t>Freud's </a:t>
            </a:r>
            <a:r>
              <a:rPr lang="en-US" sz="2200" b="1" dirty="0">
                <a:solidFill>
                  <a:srgbClr val="C00000"/>
                </a:solidFill>
              </a:rPr>
              <a:t>psychosexual stage theory</a:t>
            </a:r>
          </a:p>
          <a:p>
            <a:pPr marL="342900" indent="-342900">
              <a:buFont typeface="Arial" panose="020B0604020202020204" pitchFamily="34" charset="0"/>
              <a:buChar char="•"/>
            </a:pPr>
            <a:r>
              <a:rPr lang="en-US" sz="2200" dirty="0">
                <a:solidFill>
                  <a:srgbClr val="202C8F"/>
                </a:solidFill>
              </a:rPr>
              <a:t>Erik Erikson's </a:t>
            </a:r>
            <a:r>
              <a:rPr lang="en-US" sz="2200" b="1" dirty="0">
                <a:solidFill>
                  <a:srgbClr val="C00000"/>
                </a:solidFill>
              </a:rPr>
              <a:t>stages of psychosocial development</a:t>
            </a:r>
            <a:endParaRPr lang="en-US" sz="2200" dirty="0">
              <a:solidFill>
                <a:srgbClr val="202C8F"/>
              </a:solidFill>
            </a:endParaRPr>
          </a:p>
          <a:p>
            <a:r>
              <a:rPr lang="en-US" sz="2200" b="1" dirty="0">
                <a:solidFill>
                  <a:srgbClr val="C00000"/>
                </a:solidFill>
              </a:rPr>
              <a:t> </a:t>
            </a:r>
            <a:endParaRPr lang="en-US" sz="2200" dirty="0">
              <a:solidFill>
                <a:srgbClr val="202C8F"/>
              </a:solidFill>
            </a:endParaRPr>
          </a:p>
        </p:txBody>
      </p:sp>
    </p:spTree>
    <p:extLst>
      <p:ext uri="{BB962C8B-B14F-4D97-AF65-F5344CB8AC3E}">
        <p14:creationId xmlns:p14="http://schemas.microsoft.com/office/powerpoint/2010/main" val="43303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1246621" y="553544"/>
            <a:ext cx="9698757" cy="768096"/>
          </a:xfrm>
        </p:spPr>
        <p:txBody>
          <a:bodyPr>
            <a:noAutofit/>
          </a:bodyPr>
          <a:lstStyle/>
          <a:p>
            <a:r>
              <a:rPr lang="en-US" sz="4000" b="0" dirty="0">
                <a:solidFill>
                  <a:srgbClr val="202C8F"/>
                </a:solidFill>
              </a:rPr>
              <a:t>psychosexual stage theory</a:t>
            </a:r>
            <a:endParaRPr lang="en-US" sz="3200" b="0" dirty="0">
              <a:solidFill>
                <a:srgbClr val="202C8F"/>
              </a:solidFill>
            </a:endParaRPr>
          </a:p>
        </p:txBody>
      </p:sp>
      <p:sp>
        <p:nvSpPr>
          <p:cNvPr id="2" name="TextBox 1">
            <a:extLst>
              <a:ext uri="{FF2B5EF4-FFF2-40B4-BE49-F238E27FC236}">
                <a16:creationId xmlns:a16="http://schemas.microsoft.com/office/drawing/2014/main" id="{88534ED7-4789-7844-30E5-7DC70F44F914}"/>
              </a:ext>
            </a:extLst>
          </p:cNvPr>
          <p:cNvSpPr txBox="1"/>
          <p:nvPr/>
        </p:nvSpPr>
        <p:spPr>
          <a:xfrm>
            <a:off x="725986" y="2071011"/>
            <a:ext cx="10740025" cy="2431435"/>
          </a:xfrm>
          <a:prstGeom prst="rect">
            <a:avLst/>
          </a:prstGeom>
          <a:noFill/>
        </p:spPr>
        <p:txBody>
          <a:bodyPr wrap="square" rtlCol="0">
            <a:spAutoFit/>
          </a:bodyPr>
          <a:lstStyle/>
          <a:p>
            <a:pPr marL="342900" indent="-342900">
              <a:buFont typeface="Wingdings" pitchFamily="2" charset="2"/>
              <a:buChar char="Ø"/>
            </a:pPr>
            <a:r>
              <a:rPr lang="en-US" sz="2200" dirty="0">
                <a:solidFill>
                  <a:srgbClr val="202C8F"/>
                </a:solidFill>
              </a:rPr>
              <a:t>According to Freud, children go through a series of psychosexual stages that lead to the development of the adult personality</a:t>
            </a:r>
            <a:r>
              <a:rPr lang="en-US" sz="2200" b="1" dirty="0">
                <a:solidFill>
                  <a:srgbClr val="C00000"/>
                </a:solidFill>
              </a:rPr>
              <a:t> </a:t>
            </a:r>
          </a:p>
          <a:p>
            <a:pPr marL="342900" indent="-342900">
              <a:buFont typeface="Wingdings" pitchFamily="2" charset="2"/>
              <a:buChar char="Ø"/>
            </a:pPr>
            <a:endParaRPr lang="en-US" sz="2200" b="1" dirty="0">
              <a:solidFill>
                <a:srgbClr val="C00000"/>
              </a:solidFill>
            </a:endParaRPr>
          </a:p>
          <a:p>
            <a:pPr marL="342900" indent="-342900">
              <a:buFont typeface="Wingdings" pitchFamily="2" charset="2"/>
              <a:buChar char="Ø"/>
            </a:pPr>
            <a:r>
              <a:rPr lang="en-US" sz="2200" dirty="0">
                <a:solidFill>
                  <a:srgbClr val="202C8F"/>
                </a:solidFill>
              </a:rPr>
              <a:t>Freud believed that personality developed through a series of childhood stages in which the pleasure-seeking energies of the id become focused on certain erogenous areas </a:t>
            </a:r>
          </a:p>
          <a:p>
            <a:r>
              <a:rPr lang="en-US" sz="2000" dirty="0">
                <a:solidFill>
                  <a:srgbClr val="C00000"/>
                </a:solidFill>
              </a:rPr>
              <a:t>(erogenous zone is characterized as an area of the body that is particularly sensitive to stimulation)</a:t>
            </a:r>
          </a:p>
        </p:txBody>
      </p:sp>
    </p:spTree>
    <p:extLst>
      <p:ext uri="{BB962C8B-B14F-4D97-AF65-F5344CB8AC3E}">
        <p14:creationId xmlns:p14="http://schemas.microsoft.com/office/powerpoint/2010/main" val="1018386551"/>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Theme</Template>
  <TotalTime>13423</TotalTime>
  <Words>1930</Words>
  <Application>Microsoft Macintosh PowerPoint</Application>
  <PresentationFormat>Widescreen</PresentationFormat>
  <Paragraphs>203</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 Black</vt:lpstr>
      <vt:lpstr>Sabon Next LT</vt:lpstr>
      <vt:lpstr>Wingdings</vt:lpstr>
      <vt:lpstr>Office Theme</vt:lpstr>
      <vt:lpstr>Psychology and life Session 7: Intro to Psychology</vt:lpstr>
      <vt:lpstr>Major theories for personality</vt:lpstr>
      <vt:lpstr>Major theories for personality</vt:lpstr>
      <vt:lpstr>The nature nurture debate</vt:lpstr>
      <vt:lpstr>Nature</vt:lpstr>
      <vt:lpstr>Nurture</vt:lpstr>
      <vt:lpstr>Major theories for personality</vt:lpstr>
      <vt:lpstr>Psychodynamic Theories of Personality</vt:lpstr>
      <vt:lpstr>psychosexual stage theory</vt:lpstr>
      <vt:lpstr>Psychodynamic Theories of Personality</vt:lpstr>
      <vt:lpstr>psychosexual stage theory</vt:lpstr>
      <vt:lpstr>Stage 1: The oral stage</vt:lpstr>
      <vt:lpstr>Stage 1: The oral stage</vt:lpstr>
      <vt:lpstr>Stage 2: The Anal stage</vt:lpstr>
      <vt:lpstr>PowerPoint Presentation</vt:lpstr>
      <vt:lpstr>Stage 3: The phallic stage</vt:lpstr>
      <vt:lpstr>PowerPoint Presentation</vt:lpstr>
      <vt:lpstr>Stage 4: The latent stage</vt:lpstr>
      <vt:lpstr>PowerPoint Presentation</vt:lpstr>
      <vt:lpstr>Stage 5: The genital stage</vt:lpstr>
      <vt:lpstr>PowerPoint Presentation</vt:lpstr>
      <vt:lpstr>psychosocial development theory</vt:lpstr>
      <vt:lpstr>psychosocial development theory</vt:lpstr>
      <vt:lpstr>psychosocial development theory (Conflict during each stage)</vt:lpstr>
      <vt:lpstr>Stage 1: Trust vs. Mistrust</vt:lpstr>
      <vt:lpstr>Stage 2: Autonomy vs. Shame and Doubt</vt:lpstr>
      <vt:lpstr>Stage 3: Initiative vs. Guilt</vt:lpstr>
      <vt:lpstr>Stage 4: Industry vs. Inferiority</vt:lpstr>
      <vt:lpstr>Stage 5: Identity vs. Confusion</vt:lpstr>
      <vt:lpstr>Stage 6: Intimacy vs. Isolation</vt:lpstr>
      <vt:lpstr>Stage 7: Generativity vs. Stagnation</vt:lpstr>
      <vt:lpstr>Stage 8: Integrity vs. Despair</vt:lpstr>
      <vt:lpstr>psychosocial development theory</vt:lpstr>
      <vt:lpstr>Survey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personal logansport</dc:title>
  <dc:subject/>
  <dc:creator>Lillian L</dc:creator>
  <cp:lastModifiedBy>Microsoft Office User</cp:lastModifiedBy>
  <cp:revision>182</cp:revision>
  <dcterms:created xsi:type="dcterms:W3CDTF">2023-04-13T17:13:42Z</dcterms:created>
  <dcterms:modified xsi:type="dcterms:W3CDTF">2023-07-18T00:16:42Z</dcterms:modified>
</cp:coreProperties>
</file>