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27"/>
  </p:notesMasterIdLst>
  <p:sldIdLst>
    <p:sldId id="278" r:id="rId2"/>
    <p:sldId id="291" r:id="rId3"/>
    <p:sldId id="301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21" r:id="rId18"/>
    <p:sldId id="320" r:id="rId19"/>
    <p:sldId id="323" r:id="rId20"/>
    <p:sldId id="326" r:id="rId21"/>
    <p:sldId id="322" r:id="rId22"/>
    <p:sldId id="325" r:id="rId23"/>
    <p:sldId id="324" r:id="rId24"/>
    <p:sldId id="327" r:id="rId25"/>
    <p:sldId id="328" r:id="rId26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49"/>
    <p:restoredTop sz="96197" autoAdjust="0"/>
  </p:normalViewPr>
  <p:slideViewPr>
    <p:cSldViewPr snapToGrid="0" snapToObjects="1">
      <p:cViewPr varScale="1">
        <p:scale>
          <a:sx n="115" d="100"/>
          <a:sy n="115" d="100"/>
        </p:scale>
        <p:origin x="208" y="384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4796" y="1210525"/>
            <a:ext cx="8287160" cy="1225296"/>
          </a:xfrm>
        </p:spPr>
        <p:txBody>
          <a:bodyPr/>
          <a:lstStyle/>
          <a:p>
            <a:r>
              <a:rPr lang="en-US" dirty="0"/>
              <a:t>Psychology and life</a:t>
            </a:r>
            <a:br>
              <a:rPr lang="en-US" dirty="0"/>
            </a:br>
            <a:r>
              <a:rPr lang="en-US" sz="3600" cap="none" dirty="0"/>
              <a:t>Session 2: Intro to Psychology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8071" y="2550092"/>
            <a:ext cx="5075858" cy="878908"/>
          </a:xfrm>
        </p:spPr>
        <p:txBody>
          <a:bodyPr/>
          <a:lstStyle/>
          <a:p>
            <a:r>
              <a:rPr lang="en-US" sz="1800" dirty="0"/>
              <a:t>Lillian Liao Culver Academies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7128-1C0B-8B4A-8E33-72A0AAAE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878528"/>
            <a:ext cx="10671048" cy="768096"/>
          </a:xfrm>
        </p:spPr>
        <p:txBody>
          <a:bodyPr>
            <a:normAutofit/>
          </a:bodyPr>
          <a:lstStyle/>
          <a:p>
            <a:r>
              <a:rPr lang="en-US" dirty="0"/>
              <a:t>Psychoanalysis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905EB05-03EC-D54C-AB01-E08F58DFAE5D}"/>
              </a:ext>
            </a:extLst>
          </p:cNvPr>
          <p:cNvSpPr txBox="1">
            <a:spLocks/>
          </p:cNvSpPr>
          <p:nvPr/>
        </p:nvSpPr>
        <p:spPr>
          <a:xfrm>
            <a:off x="760476" y="1845543"/>
            <a:ext cx="10789099" cy="4653928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dirty="0"/>
              <a:t>Method of treating mental disorders</a:t>
            </a:r>
          </a:p>
          <a:p>
            <a:pPr>
              <a:buFontTx/>
              <a:buChar char="-"/>
            </a:pPr>
            <a:r>
              <a:rPr lang="en-US" sz="2400" dirty="0"/>
              <a:t>Emphasize how </a:t>
            </a:r>
            <a:r>
              <a:rPr lang="en-US" sz="2400" b="1" dirty="0"/>
              <a:t>unconscious forces </a:t>
            </a:r>
            <a:r>
              <a:rPr lang="en-US" sz="2400" dirty="0"/>
              <a:t>influence overt behavior and personality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4530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7128-1C0B-8B4A-8E33-72A0AAAE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878528"/>
            <a:ext cx="10671048" cy="768096"/>
          </a:xfrm>
        </p:spPr>
        <p:txBody>
          <a:bodyPr>
            <a:normAutofit/>
          </a:bodyPr>
          <a:lstStyle/>
          <a:p>
            <a:r>
              <a:rPr lang="en-US" dirty="0"/>
              <a:t>Unconscious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905EB05-03EC-D54C-AB01-E08F58DFAE5D}"/>
              </a:ext>
            </a:extLst>
          </p:cNvPr>
          <p:cNvSpPr txBox="1">
            <a:spLocks/>
          </p:cNvSpPr>
          <p:nvPr/>
        </p:nvSpPr>
        <p:spPr>
          <a:xfrm>
            <a:off x="760476" y="1710632"/>
            <a:ext cx="10789099" cy="4653928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dirty="0"/>
              <a:t>The </a:t>
            </a:r>
            <a:r>
              <a:rPr lang="en-US" sz="2400" b="1" dirty="0"/>
              <a:t>conscious </a:t>
            </a:r>
            <a:r>
              <a:rPr lang="en-US" sz="2400" dirty="0"/>
              <a:t>mind</a:t>
            </a:r>
            <a:r>
              <a:rPr lang="en-US" sz="2400" b="1" dirty="0"/>
              <a:t> </a:t>
            </a:r>
            <a:r>
              <a:rPr lang="en-US" sz="2400" dirty="0"/>
              <a:t>contains all the thoughts, feelings, cognitions, and memories we acknowledge</a:t>
            </a:r>
          </a:p>
          <a:p>
            <a:pPr>
              <a:buFontTx/>
              <a:buChar char="-"/>
            </a:pPr>
            <a:r>
              <a:rPr lang="en-US" sz="2400" dirty="0"/>
              <a:t>The </a:t>
            </a:r>
            <a:r>
              <a:rPr lang="en-US" sz="2400" b="1" dirty="0"/>
              <a:t>unconscious</a:t>
            </a:r>
            <a:r>
              <a:rPr lang="en-US" sz="2400" dirty="0"/>
              <a:t> consists of deeper mental processes not readily available to the conscious mind 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Freud believes that the unconscious mind is responsible for keeping information about threatening experiences and primal urges such as sex and aggression (aggressive behavior)</a:t>
            </a:r>
          </a:p>
        </p:txBody>
      </p:sp>
    </p:spTree>
    <p:extLst>
      <p:ext uri="{BB962C8B-B14F-4D97-AF65-F5344CB8AC3E}">
        <p14:creationId xmlns:p14="http://schemas.microsoft.com/office/powerpoint/2010/main" val="1335118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7128-1C0B-8B4A-8E33-72A0AAAE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878528"/>
            <a:ext cx="10671048" cy="768096"/>
          </a:xfrm>
        </p:spPr>
        <p:txBody>
          <a:bodyPr>
            <a:normAutofit/>
          </a:bodyPr>
          <a:lstStyle/>
          <a:p>
            <a:r>
              <a:rPr lang="en-US" sz="4400" b="1" dirty="0"/>
              <a:t>psychoanalytic therapy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905EB05-03EC-D54C-AB01-E08F58DFAE5D}"/>
              </a:ext>
            </a:extLst>
          </p:cNvPr>
          <p:cNvSpPr txBox="1">
            <a:spLocks/>
          </p:cNvSpPr>
          <p:nvPr/>
        </p:nvSpPr>
        <p:spPr>
          <a:xfrm>
            <a:off x="760476" y="1845543"/>
            <a:ext cx="10789099" cy="4653928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dirty="0"/>
              <a:t>Freud’s theory of psychoanalysis created the framework for </a:t>
            </a:r>
            <a:r>
              <a:rPr lang="en-US" sz="2400" b="1" dirty="0"/>
              <a:t>psychoanalytic therapy: </a:t>
            </a:r>
            <a:r>
              <a:rPr lang="en-US" sz="2400" dirty="0"/>
              <a:t>a deep, individualized form of talk therapy</a:t>
            </a:r>
          </a:p>
          <a:p>
            <a:pPr>
              <a:buFontTx/>
              <a:buChar char="-"/>
            </a:pPr>
            <a:r>
              <a:rPr lang="en-US" sz="2400" dirty="0"/>
              <a:t>Psychoanalytic therapy encompasses an open conversation that aims to uncover ideas and memories long buried in the unconscious mind</a:t>
            </a:r>
          </a:p>
          <a:p>
            <a:pPr marL="0" indent="0">
              <a:buNone/>
            </a:pPr>
            <a:r>
              <a:rPr lang="en-US" sz="2400" dirty="0"/>
              <a:t>	- spontaneous word association</a:t>
            </a:r>
          </a:p>
          <a:p>
            <a:pPr marL="0" indent="0">
              <a:buNone/>
            </a:pPr>
            <a:r>
              <a:rPr lang="en-US" sz="2400" dirty="0"/>
              <a:t>	- dream analysis</a:t>
            </a:r>
          </a:p>
          <a:p>
            <a:pPr>
              <a:buFontTx/>
              <a:buChar char="-"/>
            </a:pPr>
            <a:r>
              <a:rPr lang="en-US" sz="2400" dirty="0"/>
              <a:t>Freud observed that when the sources of patients’ ideas and impulses were brought into consciousness, the patients showed improvement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8254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7128-1C0B-8B4A-8E33-72A0AAAE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878528"/>
            <a:ext cx="10671048" cy="768096"/>
          </a:xfrm>
        </p:spPr>
        <p:txBody>
          <a:bodyPr>
            <a:normAutofit/>
          </a:bodyPr>
          <a:lstStyle/>
          <a:p>
            <a:r>
              <a:rPr lang="en-US" dirty="0"/>
              <a:t>Psychoanalysis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905EB05-03EC-D54C-AB01-E08F58DFAE5D}"/>
              </a:ext>
            </a:extLst>
          </p:cNvPr>
          <p:cNvSpPr txBox="1">
            <a:spLocks/>
          </p:cNvSpPr>
          <p:nvPr/>
        </p:nvSpPr>
        <p:spPr>
          <a:xfrm>
            <a:off x="760476" y="1845543"/>
            <a:ext cx="10789099" cy="4653928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dirty="0"/>
              <a:t>Freud’s structure of personality: the id, ego, and superego</a:t>
            </a:r>
          </a:p>
          <a:p>
            <a:pPr>
              <a:buFontTx/>
              <a:buChar char="-"/>
            </a:pPr>
            <a:r>
              <a:rPr lang="en-US" sz="2400" dirty="0"/>
              <a:t>The </a:t>
            </a:r>
            <a:r>
              <a:rPr lang="en-US" sz="2400" b="1" dirty="0"/>
              <a:t>id</a:t>
            </a:r>
          </a:p>
          <a:p>
            <a:pPr marL="0" indent="0">
              <a:buNone/>
            </a:pPr>
            <a:r>
              <a:rPr lang="en-US" sz="2400" dirty="0"/>
              <a:t>	- the unconscious, </a:t>
            </a:r>
          </a:p>
          <a:p>
            <a:pPr marL="0" indent="0">
              <a:buNone/>
            </a:pPr>
            <a:r>
              <a:rPr lang="en-US" sz="2400" dirty="0"/>
              <a:t>	- holds primitive desires and urges. </a:t>
            </a:r>
          </a:p>
          <a:p>
            <a:pPr marL="0" indent="0">
              <a:buNone/>
            </a:pPr>
            <a:r>
              <a:rPr lang="en-US" sz="2400" dirty="0"/>
              <a:t>	- isn’t rational or accessible, it is instinctual</a:t>
            </a:r>
          </a:p>
          <a:p>
            <a:pPr>
              <a:buFontTx/>
              <a:buChar char="-"/>
            </a:pPr>
            <a:r>
              <a:rPr lang="en-US" sz="2400" dirty="0"/>
              <a:t>The </a:t>
            </a:r>
            <a:r>
              <a:rPr lang="en-US" sz="2400" b="1" dirty="0"/>
              <a:t>superego</a:t>
            </a:r>
          </a:p>
          <a:p>
            <a:pPr marL="0" indent="0">
              <a:buNone/>
            </a:pPr>
            <a:r>
              <a:rPr lang="en-US" sz="2400" dirty="0"/>
              <a:t>	- embodies a person’s higher moral code</a:t>
            </a:r>
          </a:p>
          <a:p>
            <a:pPr marL="0" indent="0">
              <a:buNone/>
            </a:pPr>
            <a:r>
              <a:rPr lang="en-US" sz="2400" dirty="0"/>
              <a:t>	- responsible for self-control, decision-making, and sacrifice</a:t>
            </a:r>
          </a:p>
          <a:p>
            <a:pPr marL="0" indent="0">
              <a:buNone/>
            </a:pPr>
            <a:r>
              <a:rPr lang="en-US" sz="2400" dirty="0"/>
              <a:t>	(abilities that allow an individual to live well with others in society)</a:t>
            </a:r>
          </a:p>
          <a:p>
            <a:pPr marL="0" indent="0">
              <a:buNone/>
            </a:pPr>
            <a:r>
              <a:rPr lang="en-US" sz="2400" dirty="0"/>
              <a:t>	- conflicts with the impulsive id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7240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7128-1C0B-8B4A-8E33-72A0AAAE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878528"/>
            <a:ext cx="10671048" cy="768096"/>
          </a:xfrm>
        </p:spPr>
        <p:txBody>
          <a:bodyPr>
            <a:normAutofit/>
          </a:bodyPr>
          <a:lstStyle/>
          <a:p>
            <a:r>
              <a:rPr lang="en-US" dirty="0"/>
              <a:t>Psychoanalysis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905EB05-03EC-D54C-AB01-E08F58DFAE5D}"/>
              </a:ext>
            </a:extLst>
          </p:cNvPr>
          <p:cNvSpPr txBox="1">
            <a:spLocks/>
          </p:cNvSpPr>
          <p:nvPr/>
        </p:nvSpPr>
        <p:spPr>
          <a:xfrm>
            <a:off x="760476" y="1845543"/>
            <a:ext cx="10789099" cy="4653928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dirty="0"/>
              <a:t>The </a:t>
            </a:r>
            <a:r>
              <a:rPr lang="en-US" sz="2400" b="1" dirty="0"/>
              <a:t>ego</a:t>
            </a:r>
          </a:p>
          <a:p>
            <a:pPr marL="0" indent="0">
              <a:buNone/>
            </a:pPr>
            <a:r>
              <a:rPr lang="en-US" sz="2400" dirty="0"/>
              <a:t>	- represents the self </a:t>
            </a:r>
          </a:p>
          <a:p>
            <a:pPr marL="0" indent="0">
              <a:buNone/>
            </a:pPr>
            <a:r>
              <a:rPr lang="en-US" sz="2400" dirty="0"/>
              <a:t>	- balances and resolves conflicts between two competing forces</a:t>
            </a:r>
          </a:p>
          <a:p>
            <a:pPr marL="0" indent="0">
              <a:buNone/>
            </a:pPr>
            <a:r>
              <a:rPr lang="en-US" sz="2400" dirty="0"/>
              <a:t>	- tasks of reality: perception, cognition, and executive actions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2049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7128-1C0B-8B4A-8E33-72A0AAAE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878528"/>
            <a:ext cx="10671048" cy="768096"/>
          </a:xfrm>
        </p:spPr>
        <p:txBody>
          <a:bodyPr>
            <a:normAutofit/>
          </a:bodyPr>
          <a:lstStyle/>
          <a:p>
            <a:r>
              <a:rPr lang="en-US" dirty="0"/>
              <a:t>Examples of Psychoanalysis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905EB05-03EC-D54C-AB01-E08F58DFAE5D}"/>
              </a:ext>
            </a:extLst>
          </p:cNvPr>
          <p:cNvSpPr txBox="1">
            <a:spLocks/>
          </p:cNvSpPr>
          <p:nvPr/>
        </p:nvSpPr>
        <p:spPr>
          <a:xfrm>
            <a:off x="760476" y="1845543"/>
            <a:ext cx="10789099" cy="4653928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dirty="0"/>
              <a:t>A 20-year-old, well-built and healthy, has a seemingly irrational fear of mice. The fear makes him tremble at the sight of a mouse or rat. He often finds himself in embarrassing situations because of the fear.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He feels that even the thought of touching or holding a mouse makes him quake in his boots. </a:t>
            </a:r>
            <a:r>
              <a:rPr lang="en-US" sz="2400" dirty="0"/>
              <a:t>On psychoanalysis, it was revealed that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he was bitten by a rat when he was a toddler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The wound bled a lot and he had to take injections and medications after that. </a:t>
            </a:r>
            <a:r>
              <a:rPr lang="en-US" sz="2400" dirty="0"/>
              <a:t>Thus, an incident that happened years back still affects him and the way he reacts to situations. Several sessions were done to convince him that it was just a childhood experience and now he is strong enough to look after himself. It is not necessary that what happened years back will happen again.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3780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7128-1C0B-8B4A-8E33-72A0AAAE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878528"/>
            <a:ext cx="10671048" cy="768096"/>
          </a:xfrm>
        </p:spPr>
        <p:txBody>
          <a:bodyPr>
            <a:normAutofit/>
          </a:bodyPr>
          <a:lstStyle/>
          <a:p>
            <a:r>
              <a:rPr lang="en-US" dirty="0"/>
              <a:t>Examples of Psychoanalysis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905EB05-03EC-D54C-AB01-E08F58DFAE5D}"/>
              </a:ext>
            </a:extLst>
          </p:cNvPr>
          <p:cNvSpPr txBox="1">
            <a:spLocks/>
          </p:cNvSpPr>
          <p:nvPr/>
        </p:nvSpPr>
        <p:spPr>
          <a:xfrm>
            <a:off x="760476" y="1845543"/>
            <a:ext cx="10789099" cy="4653928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dirty="0"/>
              <a:t>A lady finds it difficult to have a lasting relationship. She says she does not trust men. She had been in several short-term relationships that ended mainly because her partners found her too indulgent and controlling. She would check their phones and emails without their permission.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She would feel that she was not worthy and maybe cheated by others. She had an intense fear of being betrayed or harmed.</a:t>
            </a:r>
            <a:r>
              <a:rPr lang="en-US" sz="2400" b="1" dirty="0"/>
              <a:t> </a:t>
            </a:r>
            <a:r>
              <a:rPr lang="en-US" sz="2400" dirty="0"/>
              <a:t>On digging deeper into her thought process, she revealed that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her parents had a stressful marriage</a:t>
            </a:r>
            <a:r>
              <a:rPr lang="en-US" sz="2400" dirty="0"/>
              <a:t>.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Her father would physically harm her mother. He abandoned the family when she was 5 years old. She feels that all men may be like her father and would harm her in some way.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698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7128-1C0B-8B4A-8E33-72A0AAAE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878528"/>
            <a:ext cx="10671048" cy="768096"/>
          </a:xfrm>
        </p:spPr>
        <p:txBody>
          <a:bodyPr>
            <a:normAutofit/>
          </a:bodyPr>
          <a:lstStyle/>
          <a:p>
            <a:r>
              <a:rPr lang="en-US" dirty="0"/>
              <a:t>Behaviorism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905EB05-03EC-D54C-AB01-E08F58DFAE5D}"/>
              </a:ext>
            </a:extLst>
          </p:cNvPr>
          <p:cNvSpPr txBox="1">
            <a:spLocks/>
          </p:cNvSpPr>
          <p:nvPr/>
        </p:nvSpPr>
        <p:spPr>
          <a:xfrm>
            <a:off x="760476" y="1845543"/>
            <a:ext cx="10789099" cy="4653928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dirty="0"/>
              <a:t>Emerged in the early 1900s</a:t>
            </a:r>
          </a:p>
          <a:p>
            <a:pPr>
              <a:buFontTx/>
              <a:buChar char="-"/>
            </a:pPr>
            <a:r>
              <a:rPr lang="en-US" sz="2400" dirty="0"/>
              <a:t>Response to other popular schools of thought at the time (Freudian psychology)</a:t>
            </a:r>
          </a:p>
          <a:p>
            <a:pPr>
              <a:buFontTx/>
              <a:buChar char="-"/>
            </a:pPr>
            <a:r>
              <a:rPr lang="en-US" sz="2400" dirty="0"/>
              <a:t>Aimed to transform psychology into a more objective scientific discipline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argued that because such internal cognitions could not be measured or documented, they were not relevant for the study of human behavior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0748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7128-1C0B-8B4A-8E33-72A0AAAE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878528"/>
            <a:ext cx="10671048" cy="768096"/>
          </a:xfrm>
        </p:spPr>
        <p:txBody>
          <a:bodyPr>
            <a:normAutofit/>
          </a:bodyPr>
          <a:lstStyle/>
          <a:p>
            <a:r>
              <a:rPr lang="en-US" dirty="0"/>
              <a:t>Behaviorism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905EB05-03EC-D54C-AB01-E08F58DFAE5D}"/>
              </a:ext>
            </a:extLst>
          </p:cNvPr>
          <p:cNvSpPr txBox="1">
            <a:spLocks/>
          </p:cNvSpPr>
          <p:nvPr/>
        </p:nvSpPr>
        <p:spPr>
          <a:xfrm>
            <a:off x="760476" y="1845543"/>
            <a:ext cx="10789099" cy="4653928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dirty="0"/>
              <a:t>Seek to explain human behavior</a:t>
            </a:r>
          </a:p>
          <a:p>
            <a:pPr>
              <a:buFontTx/>
              <a:buChar char="-"/>
            </a:pPr>
            <a:r>
              <a:rPr lang="en-US" sz="2400" dirty="0"/>
              <a:t>Believes that human behavior is shaped by the environment</a:t>
            </a:r>
          </a:p>
          <a:p>
            <a:pPr>
              <a:buFontTx/>
              <a:buChar char="-"/>
            </a:pPr>
            <a:r>
              <a:rPr lang="en-US" sz="2400" dirty="0"/>
              <a:t>Doesn’t focus on internal thoughts, instead focuses on behavioral outputs</a:t>
            </a:r>
          </a:p>
          <a:p>
            <a:pPr>
              <a:buFontTx/>
              <a:buChar char="-"/>
            </a:pPr>
            <a:r>
              <a:rPr lang="en-US" sz="2400" dirty="0"/>
              <a:t>Emphasizes stimuli and response 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behavioral therapy techniques are used to help with developing new skills, connecting the steps required to complete a task, and rewarding desired behavior,</a:t>
            </a:r>
          </a:p>
          <a:p>
            <a:pPr>
              <a:buFontTx/>
              <a:buChar char="-"/>
            </a:pPr>
            <a:r>
              <a:rPr lang="en-US" sz="2400" dirty="0"/>
              <a:t>Laid the groundwork for understanding how we learn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0143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7128-1C0B-8B4A-8E33-72A0AAAE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878528"/>
            <a:ext cx="10671048" cy="768096"/>
          </a:xfrm>
        </p:spPr>
        <p:txBody>
          <a:bodyPr>
            <a:normAutofit/>
          </a:bodyPr>
          <a:lstStyle/>
          <a:p>
            <a:r>
              <a:rPr lang="en-US" dirty="0"/>
              <a:t>Classical Conditioning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905EB05-03EC-D54C-AB01-E08F58DFAE5D}"/>
              </a:ext>
            </a:extLst>
          </p:cNvPr>
          <p:cNvSpPr txBox="1">
            <a:spLocks/>
          </p:cNvSpPr>
          <p:nvPr/>
        </p:nvSpPr>
        <p:spPr>
          <a:xfrm>
            <a:off x="760476" y="1845543"/>
            <a:ext cx="10789099" cy="4653928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dirty="0"/>
              <a:t>a form of learning in which the repeated pairing of two stimuli will cause an organism to respond to one stimulus as if the other was present, even when it isn’t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2425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00746-0D23-AA4F-AAB1-AFEE0DAC5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5336" y="1060704"/>
            <a:ext cx="5197309" cy="667512"/>
          </a:xfrm>
        </p:spPr>
        <p:txBody>
          <a:bodyPr/>
          <a:lstStyle/>
          <a:p>
            <a:r>
              <a:rPr lang="en-US" dirty="0"/>
              <a:t>Perspectives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7C795-E4DD-E142-81E4-EB7D7EB46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5336" y="2059040"/>
            <a:ext cx="4169664" cy="334295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Structuralism</a:t>
            </a:r>
          </a:p>
          <a:p>
            <a:pPr marL="342900" indent="-342900">
              <a:buFontTx/>
              <a:buChar char="-"/>
            </a:pPr>
            <a:r>
              <a:rPr lang="en-US" dirty="0"/>
              <a:t>Functionalism</a:t>
            </a:r>
          </a:p>
          <a:p>
            <a:pPr marL="342900" indent="-342900">
              <a:buFontTx/>
              <a:buChar char="-"/>
            </a:pPr>
            <a:r>
              <a:rPr lang="en-US" b="1" dirty="0"/>
              <a:t>Gestalt Psychology</a:t>
            </a:r>
          </a:p>
          <a:p>
            <a:pPr marL="342900" indent="-342900">
              <a:buFontTx/>
              <a:buChar char="-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Psychoanalysis</a:t>
            </a:r>
          </a:p>
          <a:p>
            <a:pPr marL="342900" indent="-342900">
              <a:buFontTx/>
              <a:buChar char="-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Behaviorism</a:t>
            </a:r>
            <a:r>
              <a:rPr lang="en-US" dirty="0"/>
              <a:t>  </a:t>
            </a:r>
          </a:p>
          <a:p>
            <a:pPr marL="342900" indent="-342900">
              <a:buFontTx/>
              <a:buChar char="-"/>
            </a:pPr>
            <a:r>
              <a:rPr lang="en-US" b="1" dirty="0"/>
              <a:t>Humanistic Psychology</a:t>
            </a:r>
          </a:p>
          <a:p>
            <a:pPr marL="342900" indent="-342900">
              <a:buFontTx/>
              <a:buChar char="-"/>
            </a:pPr>
            <a:r>
              <a:rPr lang="en-US" dirty="0"/>
              <a:t>Cognitivism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20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7128-1C0B-8B4A-8E33-72A0AAAE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878528"/>
            <a:ext cx="10671048" cy="768096"/>
          </a:xfrm>
        </p:spPr>
        <p:txBody>
          <a:bodyPr>
            <a:normAutofit/>
          </a:bodyPr>
          <a:lstStyle/>
          <a:p>
            <a:r>
              <a:rPr lang="en-US" dirty="0"/>
              <a:t>Classical Conditioning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905EB05-03EC-D54C-AB01-E08F58DFAE5D}"/>
              </a:ext>
            </a:extLst>
          </p:cNvPr>
          <p:cNvSpPr txBox="1">
            <a:spLocks/>
          </p:cNvSpPr>
          <p:nvPr/>
        </p:nvSpPr>
        <p:spPr>
          <a:xfrm>
            <a:off x="760476" y="1845543"/>
            <a:ext cx="10789099" cy="4653928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b="1" dirty="0"/>
              <a:t>Neural Stimulus</a:t>
            </a:r>
            <a:r>
              <a:rPr lang="en-US" sz="2400" dirty="0"/>
              <a:t>: A stimulus that does not initially elicit a response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b="1" dirty="0"/>
              <a:t>Unconditioned Stimulus</a:t>
            </a:r>
            <a:r>
              <a:rPr lang="en-US" sz="2400" dirty="0"/>
              <a:t>: A stimulus that elicits a reflexive response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b="1" dirty="0"/>
              <a:t>Unconditioned Response</a:t>
            </a:r>
            <a:r>
              <a:rPr lang="en-US" sz="2400" dirty="0"/>
              <a:t>: A natural reaction to a given stimulus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b="1" dirty="0"/>
              <a:t>Conditioned Stimulus</a:t>
            </a:r>
            <a:r>
              <a:rPr lang="en-US" sz="2400" dirty="0"/>
              <a:t>: A stimulus that elicits a response after repeatedly being paired with an unconditioned stimulus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b="1" dirty="0"/>
              <a:t>Conditioned Response</a:t>
            </a:r>
            <a:r>
              <a:rPr lang="en-US" sz="2400" dirty="0"/>
              <a:t>: The response caused by the conditioned stimulus</a:t>
            </a:r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6313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7128-1C0B-8B4A-8E33-72A0AAAE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878528"/>
            <a:ext cx="10671048" cy="768096"/>
          </a:xfrm>
        </p:spPr>
        <p:txBody>
          <a:bodyPr>
            <a:normAutofit/>
          </a:bodyPr>
          <a:lstStyle/>
          <a:p>
            <a:r>
              <a:rPr lang="en-US" dirty="0"/>
              <a:t>Pavlov’s Dog Experiment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905EB05-03EC-D54C-AB01-E08F58DFAE5D}"/>
              </a:ext>
            </a:extLst>
          </p:cNvPr>
          <p:cNvSpPr txBox="1">
            <a:spLocks/>
          </p:cNvSpPr>
          <p:nvPr/>
        </p:nvSpPr>
        <p:spPr>
          <a:xfrm>
            <a:off x="760476" y="1845543"/>
            <a:ext cx="10789099" cy="4653928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dirty="0"/>
              <a:t>Conducted in 1890s by Ivan Pavlov</a:t>
            </a:r>
          </a:p>
          <a:p>
            <a:pPr>
              <a:buFontTx/>
              <a:buChar char="-"/>
            </a:pPr>
            <a:r>
              <a:rPr lang="en-US" sz="2400" dirty="0"/>
              <a:t>Classical Conditioning 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2727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7128-1C0B-8B4A-8E33-72A0AAAE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878528"/>
            <a:ext cx="10671048" cy="768096"/>
          </a:xfrm>
        </p:spPr>
        <p:txBody>
          <a:bodyPr>
            <a:normAutofit/>
          </a:bodyPr>
          <a:lstStyle/>
          <a:p>
            <a:r>
              <a:rPr lang="en-US" dirty="0"/>
              <a:t>Pavlov’s Dog Experiment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905EB05-03EC-D54C-AB01-E08F58DFAE5D}"/>
              </a:ext>
            </a:extLst>
          </p:cNvPr>
          <p:cNvSpPr txBox="1">
            <a:spLocks/>
          </p:cNvSpPr>
          <p:nvPr/>
        </p:nvSpPr>
        <p:spPr>
          <a:xfrm>
            <a:off x="760476" y="1845543"/>
            <a:ext cx="10789099" cy="4653928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  <p:pic>
        <p:nvPicPr>
          <p:cNvPr id="4" name="Picture 3" descr="A diagram of a dog's bell&#10;&#10;Description automatically generated">
            <a:extLst>
              <a:ext uri="{FF2B5EF4-FFF2-40B4-BE49-F238E27FC236}">
                <a16:creationId xmlns:a16="http://schemas.microsoft.com/office/drawing/2014/main" id="{47CACA96-A9EB-9F98-5F97-02F6957A16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61"/>
          <a:stretch/>
        </p:blipFill>
        <p:spPr>
          <a:xfrm>
            <a:off x="1384465" y="1646624"/>
            <a:ext cx="9541119" cy="512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54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7128-1C0B-8B4A-8E33-72A0AAAE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878528"/>
            <a:ext cx="10671048" cy="768096"/>
          </a:xfrm>
        </p:spPr>
        <p:txBody>
          <a:bodyPr>
            <a:normAutofit/>
          </a:bodyPr>
          <a:lstStyle/>
          <a:p>
            <a:r>
              <a:rPr lang="en-US" dirty="0"/>
              <a:t>Little</a:t>
            </a:r>
            <a:r>
              <a:rPr lang="zh-CN" altLang="en-US" dirty="0"/>
              <a:t> </a:t>
            </a:r>
            <a:r>
              <a:rPr lang="en-US" altLang="zh-CN" dirty="0"/>
              <a:t>Albert</a:t>
            </a:r>
            <a:r>
              <a:rPr lang="zh-CN" altLang="en-US" dirty="0"/>
              <a:t> </a:t>
            </a:r>
            <a:r>
              <a:rPr lang="en-US" altLang="zh-CN" dirty="0"/>
              <a:t>Experiment</a:t>
            </a:r>
            <a:r>
              <a:rPr lang="en-US" dirty="0"/>
              <a:t>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905EB05-03EC-D54C-AB01-E08F58DFAE5D}"/>
              </a:ext>
            </a:extLst>
          </p:cNvPr>
          <p:cNvSpPr txBox="1">
            <a:spLocks/>
          </p:cNvSpPr>
          <p:nvPr/>
        </p:nvSpPr>
        <p:spPr>
          <a:xfrm>
            <a:off x="760476" y="1845543"/>
            <a:ext cx="10789099" cy="4653928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dirty="0"/>
              <a:t>1920</a:t>
            </a:r>
          </a:p>
          <a:p>
            <a:pPr>
              <a:buFontTx/>
              <a:buChar char="-"/>
            </a:pPr>
            <a:r>
              <a:rPr lang="en-US" sz="2400" dirty="0"/>
              <a:t>Study Conducted by John Watson</a:t>
            </a:r>
          </a:p>
          <a:p>
            <a:pPr>
              <a:buFontTx/>
              <a:buChar char="-"/>
            </a:pPr>
            <a:r>
              <a:rPr lang="en-US" sz="2400" dirty="0"/>
              <a:t>Classical conditioning and generalization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2414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7128-1C0B-8B4A-8E33-72A0AAAE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593940"/>
            <a:ext cx="10671048" cy="768096"/>
          </a:xfrm>
        </p:spPr>
        <p:txBody>
          <a:bodyPr>
            <a:normAutofit/>
          </a:bodyPr>
          <a:lstStyle/>
          <a:p>
            <a:r>
              <a:rPr lang="en-US" dirty="0"/>
              <a:t>Little</a:t>
            </a:r>
            <a:r>
              <a:rPr lang="zh-CN" altLang="en-US" dirty="0"/>
              <a:t> </a:t>
            </a:r>
            <a:r>
              <a:rPr lang="en-US" altLang="zh-CN" dirty="0"/>
              <a:t>Albert</a:t>
            </a:r>
            <a:r>
              <a:rPr lang="zh-CN" altLang="en-US" dirty="0"/>
              <a:t> </a:t>
            </a:r>
            <a:r>
              <a:rPr lang="en-US" altLang="zh-CN" dirty="0"/>
              <a:t>Experiment</a:t>
            </a:r>
            <a:r>
              <a:rPr lang="en-US" dirty="0"/>
              <a:t>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905EB05-03EC-D54C-AB01-E08F58DFAE5D}"/>
              </a:ext>
            </a:extLst>
          </p:cNvPr>
          <p:cNvSpPr txBox="1">
            <a:spLocks/>
          </p:cNvSpPr>
          <p:nvPr/>
        </p:nvSpPr>
        <p:spPr>
          <a:xfrm>
            <a:off x="760476" y="1845543"/>
            <a:ext cx="10789099" cy="4653928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99B063-F073-9B1D-D169-43C1C0E5E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026" y="1362036"/>
            <a:ext cx="8243947" cy="549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84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7128-1C0B-8B4A-8E33-72A0AAAE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878528"/>
            <a:ext cx="10671048" cy="768096"/>
          </a:xfrm>
        </p:spPr>
        <p:txBody>
          <a:bodyPr>
            <a:normAutofit/>
          </a:bodyPr>
          <a:lstStyle/>
          <a:p>
            <a:r>
              <a:rPr lang="en-US" dirty="0"/>
              <a:t>Little</a:t>
            </a:r>
            <a:r>
              <a:rPr lang="zh-CN" altLang="en-US" dirty="0"/>
              <a:t> </a:t>
            </a:r>
            <a:r>
              <a:rPr lang="en-US" altLang="zh-CN" dirty="0"/>
              <a:t>Albert</a:t>
            </a:r>
            <a:r>
              <a:rPr lang="zh-CN" altLang="en-US" dirty="0"/>
              <a:t> </a:t>
            </a:r>
            <a:r>
              <a:rPr lang="en-US" altLang="zh-CN" dirty="0"/>
              <a:t>Experiment</a:t>
            </a:r>
            <a:r>
              <a:rPr lang="en-US" dirty="0"/>
              <a:t>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905EB05-03EC-D54C-AB01-E08F58DFAE5D}"/>
              </a:ext>
            </a:extLst>
          </p:cNvPr>
          <p:cNvSpPr txBox="1">
            <a:spLocks/>
          </p:cNvSpPr>
          <p:nvPr/>
        </p:nvSpPr>
        <p:spPr>
          <a:xfrm>
            <a:off x="760476" y="1845543"/>
            <a:ext cx="10789099" cy="4653928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dirty="0"/>
              <a:t>Criticism and Ethical Issues</a:t>
            </a:r>
          </a:p>
          <a:p>
            <a:pPr>
              <a:buFontTx/>
              <a:buChar char="-"/>
            </a:pPr>
            <a:r>
              <a:rPr lang="en-US" sz="2400" dirty="0"/>
              <a:t>the experimental design and process were not carefully constructed. Watson and Rayner did not develop an objective means to evaluate Albert's reactions, instead of relying on their own subjective interpretations</a:t>
            </a:r>
          </a:p>
          <a:p>
            <a:pPr>
              <a:buFontTx/>
              <a:buChar char="-"/>
            </a:pPr>
            <a:r>
              <a:rPr lang="en-US" sz="2400" dirty="0"/>
              <a:t>Little Albert was harmed during this experiment—he left the experiment with a previously nonexistent fear. By today's standards, the Little Albert experiment would not be allowed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456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7128-1C0B-8B4A-8E33-72A0AAAE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878528"/>
            <a:ext cx="10671048" cy="768096"/>
          </a:xfrm>
        </p:spPr>
        <p:txBody>
          <a:bodyPr>
            <a:normAutofit fontScale="90000"/>
          </a:bodyPr>
          <a:lstStyle/>
          <a:p>
            <a:r>
              <a:rPr lang="en-US" dirty="0"/>
              <a:t>Gestalt Psychology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905EB05-03EC-D54C-AB01-E08F58DFAE5D}"/>
              </a:ext>
            </a:extLst>
          </p:cNvPr>
          <p:cNvSpPr txBox="1">
            <a:spLocks/>
          </p:cNvSpPr>
          <p:nvPr/>
        </p:nvSpPr>
        <p:spPr>
          <a:xfrm>
            <a:off x="760476" y="1710632"/>
            <a:ext cx="10789099" cy="4653928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dirty="0"/>
              <a:t>Looks at the human mind and behavior as a whole</a:t>
            </a:r>
          </a:p>
          <a:p>
            <a:pPr>
              <a:buFontTx/>
              <a:buChar char="-"/>
            </a:pPr>
            <a:r>
              <a:rPr lang="en-US" sz="2400" dirty="0"/>
              <a:t>Suggests that we do not simply focus on every small component</a:t>
            </a:r>
          </a:p>
          <a:p>
            <a:pPr>
              <a:buFontTx/>
              <a:buChar char="-"/>
            </a:pPr>
            <a:r>
              <a:rPr lang="en-US" sz="2400" dirty="0"/>
              <a:t>A core belief: </a:t>
            </a:r>
            <a:r>
              <a:rPr lang="en-US" sz="2400" b="1" dirty="0"/>
              <a:t>holism</a:t>
            </a:r>
            <a:r>
              <a:rPr lang="en-US" sz="2400" dirty="0"/>
              <a:t> (the whole is greater than the sum of its parts)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252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7128-1C0B-8B4A-8E33-72A0AAAE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878528"/>
            <a:ext cx="10671048" cy="768096"/>
          </a:xfrm>
        </p:spPr>
        <p:txBody>
          <a:bodyPr>
            <a:normAutofit/>
          </a:bodyPr>
          <a:lstStyle/>
          <a:p>
            <a:r>
              <a:rPr lang="en-US" dirty="0"/>
              <a:t>Holism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905EB05-03EC-D54C-AB01-E08F58DFAE5D}"/>
              </a:ext>
            </a:extLst>
          </p:cNvPr>
          <p:cNvSpPr txBox="1">
            <a:spLocks/>
          </p:cNvSpPr>
          <p:nvPr/>
        </p:nvSpPr>
        <p:spPr>
          <a:xfrm>
            <a:off x="760476" y="1710632"/>
            <a:ext cx="10789099" cy="4653928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dirty="0"/>
              <a:t>The basic principle of holism is that people are </a:t>
            </a:r>
            <a:r>
              <a:rPr lang="en-US" sz="2400" b="1" dirty="0"/>
              <a:t>more than simply the sum of their parts</a:t>
            </a:r>
          </a:p>
          <a:p>
            <a:pPr>
              <a:buFontTx/>
              <a:buChar char="-"/>
            </a:pPr>
            <a:r>
              <a:rPr lang="en-US" sz="2400" dirty="0"/>
              <a:t>The holistic perspective stresses that you can't simply focus on how each individual component functions in isolation, it’s more important to look at how all the parts work </a:t>
            </a:r>
            <a:r>
              <a:rPr lang="en-US" sz="2400" b="1" dirty="0"/>
              <a:t>together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e.g. , The field of holistic medicine</a:t>
            </a:r>
          </a:p>
          <a:p>
            <a:pPr marL="0" indent="0">
              <a:buNone/>
            </a:pPr>
            <a:r>
              <a:rPr lang="en-US" sz="2400" dirty="0"/>
              <a:t>	focuses on treating all aspects of a person's health including physical 	symptoms, psychological factors, and societal influences</a:t>
            </a:r>
          </a:p>
          <a:p>
            <a:pPr marL="0" indent="0">
              <a:buNone/>
            </a:pPr>
            <a:r>
              <a:rPr lang="en-US" sz="2400" dirty="0"/>
              <a:t>	It is necessary to recognize that various factors interact and influence each 	other</a:t>
            </a:r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8797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D6817-CB94-AD44-81F9-81C2C8389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511" y="789433"/>
            <a:ext cx="8015068" cy="768096"/>
          </a:xfrm>
        </p:spPr>
        <p:txBody>
          <a:bodyPr/>
          <a:lstStyle/>
          <a:p>
            <a:r>
              <a:rPr lang="en-US" dirty="0"/>
              <a:t>Example of holism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D2D32-0615-FA43-85F4-CCC271AE8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511" y="1557529"/>
            <a:ext cx="7438292" cy="270052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sz="2000" dirty="0"/>
              <a:t>Human brain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r>
              <a:rPr lang="en-US" sz="2000" dirty="0"/>
              <a:t>The brain contains millions of neurons, but just looking at each individual neuron will not tell you what the brain can do</a:t>
            </a:r>
          </a:p>
          <a:p>
            <a:endParaRPr lang="en-US" sz="2000" dirty="0"/>
          </a:p>
          <a:p>
            <a:r>
              <a:rPr lang="en-US" sz="2000" dirty="0"/>
              <a:t>It is only by looking at how all the pieces work together, that you can see how messages are transmitted, how memories are stored, and how decisions are made</a:t>
            </a:r>
          </a:p>
        </p:txBody>
      </p:sp>
    </p:spTree>
    <p:extLst>
      <p:ext uri="{BB962C8B-B14F-4D97-AF65-F5344CB8AC3E}">
        <p14:creationId xmlns:p14="http://schemas.microsoft.com/office/powerpoint/2010/main" val="1830383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7460A-5964-A647-A0B7-CD451B6C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737851"/>
            <a:ext cx="10671048" cy="768096"/>
          </a:xfrm>
        </p:spPr>
        <p:txBody>
          <a:bodyPr/>
          <a:lstStyle/>
          <a:p>
            <a:r>
              <a:rPr lang="en-US" dirty="0"/>
              <a:t>Visual Illusions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8FB1FBE-BBA4-1745-A546-376292E026AC}"/>
              </a:ext>
            </a:extLst>
          </p:cNvPr>
          <p:cNvSpPr txBox="1">
            <a:spLocks/>
          </p:cNvSpPr>
          <p:nvPr/>
        </p:nvSpPr>
        <p:spPr>
          <a:xfrm>
            <a:off x="760476" y="1710632"/>
            <a:ext cx="10789099" cy="4653928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dirty="0"/>
              <a:t>Known as the phi phenomenon</a:t>
            </a:r>
          </a:p>
          <a:p>
            <a:pPr>
              <a:buFontTx/>
              <a:buChar char="-"/>
            </a:pPr>
            <a:r>
              <a:rPr lang="en-US" sz="2400" dirty="0"/>
              <a:t>According to Gestalt psychology, this apparent movement happens because our minds fill in missing information</a:t>
            </a:r>
          </a:p>
          <a:p>
            <a:pPr>
              <a:buFontTx/>
              <a:buChar char="-"/>
            </a:pPr>
            <a:r>
              <a:rPr lang="en-US" sz="2400" dirty="0"/>
              <a:t>Shows how the human brain reflexively processes information 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9220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spiral pattern&#10;&#10;Description automatically generated with low confidence">
            <a:extLst>
              <a:ext uri="{FF2B5EF4-FFF2-40B4-BE49-F238E27FC236}">
                <a16:creationId xmlns:a16="http://schemas.microsoft.com/office/drawing/2014/main" id="{27CEB3E5-38C6-D84D-9596-57111FA9B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169" y="0"/>
            <a:ext cx="3863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7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lhouette, art, black and white&#10;&#10;Description automatically generated">
            <a:extLst>
              <a:ext uri="{FF2B5EF4-FFF2-40B4-BE49-F238E27FC236}">
                <a16:creationId xmlns:a16="http://schemas.microsoft.com/office/drawing/2014/main" id="{83023B44-0420-3746-89D8-F70271E9F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0"/>
            <a:ext cx="9086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12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pattern&#10;&#10;Description automatically generated with low confidence">
            <a:extLst>
              <a:ext uri="{FF2B5EF4-FFF2-40B4-BE49-F238E27FC236}">
                <a16:creationId xmlns:a16="http://schemas.microsoft.com/office/drawing/2014/main" id="{9F85013D-96D2-0944-83A2-722D7A05C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951" y="0"/>
            <a:ext cx="8980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53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10390</TotalTime>
  <Words>1121</Words>
  <Application>Microsoft Macintosh PowerPoint</Application>
  <PresentationFormat>Widescreen</PresentationFormat>
  <Paragraphs>210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Arial Black</vt:lpstr>
      <vt:lpstr>Sabon Next LT</vt:lpstr>
      <vt:lpstr>Office Theme</vt:lpstr>
      <vt:lpstr>Psychology and life Session 2: Intro to Psychology</vt:lpstr>
      <vt:lpstr>Perspectives</vt:lpstr>
      <vt:lpstr>Gestalt Psychology </vt:lpstr>
      <vt:lpstr>Holism </vt:lpstr>
      <vt:lpstr>Example of holism</vt:lpstr>
      <vt:lpstr>Visual Illusions </vt:lpstr>
      <vt:lpstr>PowerPoint Presentation</vt:lpstr>
      <vt:lpstr>PowerPoint Presentation</vt:lpstr>
      <vt:lpstr>PowerPoint Presentation</vt:lpstr>
      <vt:lpstr>Psychoanalysis</vt:lpstr>
      <vt:lpstr>Unconscious </vt:lpstr>
      <vt:lpstr>psychoanalytic therapy</vt:lpstr>
      <vt:lpstr>Psychoanalysis</vt:lpstr>
      <vt:lpstr>Psychoanalysis</vt:lpstr>
      <vt:lpstr>Examples of Psychoanalysis</vt:lpstr>
      <vt:lpstr>Examples of Psychoanalysis</vt:lpstr>
      <vt:lpstr>Behaviorism </vt:lpstr>
      <vt:lpstr>Behaviorism </vt:lpstr>
      <vt:lpstr>Classical Conditioning </vt:lpstr>
      <vt:lpstr>Classical Conditioning </vt:lpstr>
      <vt:lpstr>Pavlov’s Dog Experiment</vt:lpstr>
      <vt:lpstr>Pavlov’s Dog Experiment</vt:lpstr>
      <vt:lpstr>Little Albert Experiment </vt:lpstr>
      <vt:lpstr>Little Albert Experiment </vt:lpstr>
      <vt:lpstr>Little Albert Experiment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personal logansport</dc:title>
  <dc:subject/>
  <dc:creator>Lillian L</dc:creator>
  <cp:lastModifiedBy>Lillian L</cp:lastModifiedBy>
  <cp:revision>62</cp:revision>
  <dcterms:created xsi:type="dcterms:W3CDTF">2023-04-13T17:13:42Z</dcterms:created>
  <dcterms:modified xsi:type="dcterms:W3CDTF">2023-07-11T11:18:09Z</dcterms:modified>
</cp:coreProperties>
</file>