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1"/>
  </p:notesMasterIdLst>
  <p:sldIdLst>
    <p:sldId id="278" r:id="rId2"/>
    <p:sldId id="291" r:id="rId3"/>
    <p:sldId id="301" r:id="rId4"/>
    <p:sldId id="326" r:id="rId5"/>
    <p:sldId id="325" r:id="rId6"/>
    <p:sldId id="349" r:id="rId7"/>
    <p:sldId id="327" r:id="rId8"/>
    <p:sldId id="328" r:id="rId9"/>
    <p:sldId id="324" r:id="rId10"/>
    <p:sldId id="329" r:id="rId11"/>
    <p:sldId id="332" r:id="rId12"/>
    <p:sldId id="330" r:id="rId13"/>
    <p:sldId id="333" r:id="rId14"/>
    <p:sldId id="334" r:id="rId15"/>
    <p:sldId id="335" r:id="rId16"/>
    <p:sldId id="336" r:id="rId17"/>
    <p:sldId id="337" r:id="rId18"/>
    <p:sldId id="338" r:id="rId19"/>
    <p:sldId id="339" r:id="rId20"/>
    <p:sldId id="341" r:id="rId21"/>
    <p:sldId id="342" r:id="rId22"/>
    <p:sldId id="340" r:id="rId23"/>
    <p:sldId id="343" r:id="rId24"/>
    <p:sldId id="344" r:id="rId25"/>
    <p:sldId id="345" r:id="rId26"/>
    <p:sldId id="331" r:id="rId27"/>
    <p:sldId id="346" r:id="rId28"/>
    <p:sldId id="347" r:id="rId29"/>
    <p:sldId id="348" r:id="rId30"/>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276"/>
    <p:restoredTop sz="96197" autoAdjust="0"/>
  </p:normalViewPr>
  <p:slideViewPr>
    <p:cSldViewPr snapToGrid="0" snapToObjects="1">
      <p:cViewPr varScale="1">
        <p:scale>
          <a:sx n="102" d="100"/>
          <a:sy n="102" d="100"/>
        </p:scale>
        <p:origin x="208" y="648"/>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2094796" y="1210525"/>
            <a:ext cx="8287160" cy="1225296"/>
          </a:xfrm>
        </p:spPr>
        <p:txBody>
          <a:bodyPr/>
          <a:lstStyle/>
          <a:p>
            <a:r>
              <a:rPr lang="en-US" dirty="0"/>
              <a:t>Psychology and life</a:t>
            </a:r>
            <a:br>
              <a:rPr lang="en-US" dirty="0"/>
            </a:br>
            <a:r>
              <a:rPr lang="en-US" sz="3600" cap="none" dirty="0"/>
              <a:t>Session 4: Intro to Psychology</a:t>
            </a: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3558071" y="2550092"/>
            <a:ext cx="5075858" cy="878908"/>
          </a:xfrm>
        </p:spPr>
        <p:txBody>
          <a:bodyPr/>
          <a:lstStyle/>
          <a:p>
            <a:r>
              <a:rPr lang="en-US" sz="1800" dirty="0"/>
              <a:t>Lillian Liao Culver Academies</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4BA9-C353-D540-0A5E-CC3E2CD0B673}"/>
              </a:ext>
            </a:extLst>
          </p:cNvPr>
          <p:cNvSpPr>
            <a:spLocks noGrp="1"/>
          </p:cNvSpPr>
          <p:nvPr>
            <p:ph type="title"/>
          </p:nvPr>
        </p:nvSpPr>
        <p:spPr>
          <a:xfrm>
            <a:off x="4224528" y="1049305"/>
            <a:ext cx="6766560" cy="768096"/>
          </a:xfrm>
        </p:spPr>
        <p:txBody>
          <a:bodyPr/>
          <a:lstStyle/>
          <a:p>
            <a:r>
              <a:rPr lang="en-US" dirty="0"/>
              <a:t>Perception </a:t>
            </a:r>
          </a:p>
        </p:txBody>
      </p:sp>
      <p:sp>
        <p:nvSpPr>
          <p:cNvPr id="3" name="Content Placeholder 2">
            <a:extLst>
              <a:ext uri="{FF2B5EF4-FFF2-40B4-BE49-F238E27FC236}">
                <a16:creationId xmlns:a16="http://schemas.microsoft.com/office/drawing/2014/main" id="{3EE42778-CDFF-6742-86D5-DC790F2BCBF7}"/>
              </a:ext>
            </a:extLst>
          </p:cNvPr>
          <p:cNvSpPr>
            <a:spLocks noGrp="1"/>
          </p:cNvSpPr>
          <p:nvPr>
            <p:ph idx="1"/>
          </p:nvPr>
        </p:nvSpPr>
        <p:spPr>
          <a:xfrm>
            <a:off x="4224527" y="1945096"/>
            <a:ext cx="7274365" cy="4430651"/>
          </a:xfrm>
        </p:spPr>
        <p:txBody>
          <a:bodyPr/>
          <a:lstStyle/>
          <a:p>
            <a:pPr marL="285750" indent="-285750">
              <a:buFont typeface="Wingdings" pitchFamily="2" charset="2"/>
              <a:buChar char="Ø"/>
            </a:pPr>
            <a:r>
              <a:rPr lang="en-US" sz="2000" dirty="0"/>
              <a:t>includes the five senses; </a:t>
            </a:r>
            <a:r>
              <a:rPr lang="en-US" sz="2000" b="1" dirty="0"/>
              <a:t>touch</a:t>
            </a:r>
            <a:r>
              <a:rPr lang="en-US" sz="2000" dirty="0"/>
              <a:t>, </a:t>
            </a:r>
            <a:r>
              <a:rPr lang="en-US" sz="2000" b="1" dirty="0"/>
              <a:t>sight</a:t>
            </a:r>
            <a:r>
              <a:rPr lang="en-US" sz="2000" dirty="0"/>
              <a:t>, </a:t>
            </a:r>
            <a:r>
              <a:rPr lang="en-US" sz="2000" b="1" dirty="0"/>
              <a:t>sound</a:t>
            </a:r>
            <a:r>
              <a:rPr lang="en-US" sz="2000" dirty="0"/>
              <a:t>, </a:t>
            </a:r>
            <a:r>
              <a:rPr lang="en-US" sz="2000" b="1" dirty="0"/>
              <a:t>smell</a:t>
            </a:r>
            <a:r>
              <a:rPr lang="en-US" sz="2000" dirty="0"/>
              <a:t>, and </a:t>
            </a:r>
            <a:r>
              <a:rPr lang="en-US" sz="2000" b="1" dirty="0"/>
              <a:t>taste</a:t>
            </a:r>
          </a:p>
          <a:p>
            <a:pPr marL="285750" indent="-285750">
              <a:buFont typeface="Wingdings" pitchFamily="2" charset="2"/>
              <a:buChar char="Ø"/>
            </a:pPr>
            <a:r>
              <a:rPr lang="en-US" sz="2000" dirty="0"/>
              <a:t>We perceive our environment using each of these, often simultaneously (parallel processing)</a:t>
            </a:r>
          </a:p>
          <a:p>
            <a:pPr marL="285750" indent="-285750">
              <a:buFont typeface="Wingdings" pitchFamily="2" charset="2"/>
              <a:buChar char="Ø"/>
            </a:pPr>
            <a:endParaRPr lang="en-US" sz="2000" dirty="0"/>
          </a:p>
          <a:p>
            <a:pPr marL="285750" indent="-285750">
              <a:buFont typeface="Wingdings" pitchFamily="2" charset="2"/>
              <a:buChar char="Ø"/>
            </a:pPr>
            <a:r>
              <a:rPr lang="en-US" sz="2000" dirty="0"/>
              <a:t> Different types of perception in psychology:</a:t>
            </a:r>
          </a:p>
          <a:p>
            <a:pPr marL="285750" indent="-285750">
              <a:buFontTx/>
              <a:buChar char="-"/>
            </a:pPr>
            <a:r>
              <a:rPr lang="en-US" sz="2000" b="1" dirty="0">
                <a:solidFill>
                  <a:srgbClr val="C00000"/>
                </a:solidFill>
              </a:rPr>
              <a:t>Person perception</a:t>
            </a:r>
            <a:r>
              <a:rPr lang="en-US" sz="2000" dirty="0"/>
              <a:t>: refers to the ability to identify and use social cues about people and relationships</a:t>
            </a:r>
          </a:p>
          <a:p>
            <a:pPr marL="285750" indent="-285750">
              <a:buFontTx/>
              <a:buChar char="-"/>
            </a:pPr>
            <a:endParaRPr lang="en-US" sz="2000" dirty="0"/>
          </a:p>
          <a:p>
            <a:pPr marL="285750" indent="-285750">
              <a:buFontTx/>
              <a:buChar char="-"/>
            </a:pPr>
            <a:r>
              <a:rPr lang="en-US" sz="2000" b="1" dirty="0">
                <a:solidFill>
                  <a:srgbClr val="C00000"/>
                </a:solidFill>
              </a:rPr>
              <a:t>Social perception</a:t>
            </a:r>
            <a:r>
              <a:rPr lang="en-US" sz="2000" dirty="0"/>
              <a:t>: is how we perceive certain societies and can be affected by things such as stereotypes and generalizations</a:t>
            </a:r>
          </a:p>
          <a:p>
            <a:pPr marL="285750" indent="-285750">
              <a:buFontTx/>
              <a:buChar char="-"/>
            </a:pPr>
            <a:endParaRPr lang="en-US" sz="2000" dirty="0"/>
          </a:p>
          <a:p>
            <a:pPr marL="285750" indent="-285750">
              <a:buFontTx/>
              <a:buChar char="-"/>
            </a:pPr>
            <a:r>
              <a:rPr lang="en-US" sz="2000" b="1" dirty="0">
                <a:solidFill>
                  <a:srgbClr val="C00000"/>
                </a:solidFill>
              </a:rPr>
              <a:t>Selective perception</a:t>
            </a:r>
            <a:r>
              <a:rPr lang="en-US" sz="2000" dirty="0"/>
              <a:t>: paying attention to some parts of our environment while ignoring others</a:t>
            </a:r>
          </a:p>
          <a:p>
            <a:pPr marL="285750" indent="-285750">
              <a:buFontTx/>
              <a:buChar char="-"/>
            </a:pPr>
            <a:endParaRPr lang="en-US" sz="1800" dirty="0"/>
          </a:p>
          <a:p>
            <a:pPr marL="285750" indent="-285750">
              <a:buFontTx/>
              <a:buChar char="-"/>
            </a:pPr>
            <a:endParaRPr lang="en-US" sz="1800" dirty="0"/>
          </a:p>
        </p:txBody>
      </p:sp>
    </p:spTree>
    <p:extLst>
      <p:ext uri="{BB962C8B-B14F-4D97-AF65-F5344CB8AC3E}">
        <p14:creationId xmlns:p14="http://schemas.microsoft.com/office/powerpoint/2010/main" val="1401106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645A3-BFB9-CBE2-C241-1F875441BE57}"/>
              </a:ext>
            </a:extLst>
          </p:cNvPr>
          <p:cNvSpPr>
            <a:spLocks noGrp="1"/>
          </p:cNvSpPr>
          <p:nvPr>
            <p:ph type="title"/>
          </p:nvPr>
        </p:nvSpPr>
        <p:spPr>
          <a:xfrm>
            <a:off x="760476" y="589850"/>
            <a:ext cx="10671048" cy="768096"/>
          </a:xfrm>
        </p:spPr>
        <p:txBody>
          <a:bodyPr/>
          <a:lstStyle/>
          <a:p>
            <a:r>
              <a:rPr lang="en-US" dirty="0"/>
              <a:t>The Eye</a:t>
            </a:r>
          </a:p>
        </p:txBody>
      </p:sp>
      <p:sp>
        <p:nvSpPr>
          <p:cNvPr id="5" name="Subtitle 2">
            <a:extLst>
              <a:ext uri="{FF2B5EF4-FFF2-40B4-BE49-F238E27FC236}">
                <a16:creationId xmlns:a16="http://schemas.microsoft.com/office/drawing/2014/main" id="{E1E8D83A-EA61-7DB6-6ECE-FEF03731FBA7}"/>
              </a:ext>
            </a:extLst>
          </p:cNvPr>
          <p:cNvSpPr txBox="1">
            <a:spLocks/>
          </p:cNvSpPr>
          <p:nvPr/>
        </p:nvSpPr>
        <p:spPr>
          <a:xfrm>
            <a:off x="760476" y="1357946"/>
            <a:ext cx="10789099" cy="4653928"/>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sz="2200" b="1" dirty="0">
                <a:solidFill>
                  <a:srgbClr val="C00000"/>
                </a:solidFill>
              </a:rPr>
              <a:t>Cornea</a:t>
            </a:r>
            <a:r>
              <a:rPr lang="zh-CN" altLang="en-US" sz="2200" b="1" dirty="0">
                <a:solidFill>
                  <a:srgbClr val="C00000"/>
                </a:solidFill>
              </a:rPr>
              <a:t> （角膜）</a:t>
            </a:r>
            <a:r>
              <a:rPr lang="en-US" sz="2200" dirty="0"/>
              <a:t>: helps focus the light as it enters</a:t>
            </a:r>
          </a:p>
          <a:p>
            <a:pPr>
              <a:buFont typeface="Wingdings" pitchFamily="2" charset="2"/>
              <a:buChar char="Ø"/>
            </a:pPr>
            <a:r>
              <a:rPr lang="en-US" sz="2200" b="1" dirty="0">
                <a:solidFill>
                  <a:srgbClr val="C00000"/>
                </a:solidFill>
              </a:rPr>
              <a:t>Iris</a:t>
            </a:r>
            <a:r>
              <a:rPr lang="en-US" sz="2200" dirty="0"/>
              <a:t>: controls the size of the pupils to determine how much light to let in</a:t>
            </a:r>
          </a:p>
          <a:p>
            <a:pPr>
              <a:buFont typeface="Wingdings" pitchFamily="2" charset="2"/>
              <a:buChar char="Ø"/>
            </a:pPr>
            <a:r>
              <a:rPr lang="en-US" sz="2200" dirty="0"/>
              <a:t>The cornea and lens act together to project an inverted image onto the retina</a:t>
            </a:r>
          </a:p>
          <a:p>
            <a:pPr>
              <a:buFont typeface="Wingdings" pitchFamily="2" charset="2"/>
              <a:buChar char="Ø"/>
            </a:pPr>
            <a:endParaRPr lang="en-US" sz="2200" dirty="0"/>
          </a:p>
          <a:p>
            <a:pPr>
              <a:buFont typeface="Wingdings" pitchFamily="2" charset="2"/>
              <a:buChar char="Ø"/>
            </a:pPr>
            <a:r>
              <a:rPr lang="en-US" sz="2200" b="1" dirty="0">
                <a:solidFill>
                  <a:srgbClr val="C00000"/>
                </a:solidFill>
              </a:rPr>
              <a:t>Retina </a:t>
            </a:r>
            <a:r>
              <a:rPr lang="zh-CN" altLang="en-US" sz="2200" b="1" dirty="0">
                <a:solidFill>
                  <a:srgbClr val="C00000"/>
                </a:solidFill>
              </a:rPr>
              <a:t>（视网膜）</a:t>
            </a:r>
            <a:r>
              <a:rPr lang="en-US" sz="2200" dirty="0"/>
              <a:t>: where visual information is being processed </a:t>
            </a:r>
          </a:p>
          <a:p>
            <a:pPr>
              <a:buFontTx/>
              <a:buChar char="-"/>
            </a:pPr>
            <a:endParaRPr lang="en-US" sz="1800" dirty="0"/>
          </a:p>
          <a:p>
            <a:pPr>
              <a:buFontTx/>
              <a:buChar char="-"/>
            </a:pPr>
            <a:endParaRPr lang="en-US" sz="2400" dirty="0"/>
          </a:p>
          <a:p>
            <a:pPr>
              <a:buFontTx/>
              <a:buChar char="-"/>
            </a:pPr>
            <a:endParaRPr lang="en-US" sz="2400" dirty="0"/>
          </a:p>
          <a:p>
            <a:pPr marL="0" indent="0">
              <a:buNone/>
            </a:pPr>
            <a:r>
              <a:rPr lang="en-US" sz="2000" dirty="0"/>
              <a:t> </a:t>
            </a:r>
          </a:p>
        </p:txBody>
      </p:sp>
      <p:pic>
        <p:nvPicPr>
          <p:cNvPr id="7" name="Picture 6" descr="Diagram of a human eye&#10;&#10;Description automatically generated">
            <a:extLst>
              <a:ext uri="{FF2B5EF4-FFF2-40B4-BE49-F238E27FC236}">
                <a16:creationId xmlns:a16="http://schemas.microsoft.com/office/drawing/2014/main" id="{B5C0C339-0F9C-3F75-57BA-A9671C133FA9}"/>
              </a:ext>
            </a:extLst>
          </p:cNvPr>
          <p:cNvPicPr>
            <a:picLocks noChangeAspect="1"/>
          </p:cNvPicPr>
          <p:nvPr/>
        </p:nvPicPr>
        <p:blipFill>
          <a:blip r:embed="rId2"/>
          <a:stretch>
            <a:fillRect/>
          </a:stretch>
        </p:blipFill>
        <p:spPr>
          <a:xfrm>
            <a:off x="3695178" y="3429000"/>
            <a:ext cx="5173608" cy="3182981"/>
          </a:xfrm>
          <a:prstGeom prst="rect">
            <a:avLst/>
          </a:prstGeom>
        </p:spPr>
      </p:pic>
    </p:spTree>
    <p:extLst>
      <p:ext uri="{BB962C8B-B14F-4D97-AF65-F5344CB8AC3E}">
        <p14:creationId xmlns:p14="http://schemas.microsoft.com/office/powerpoint/2010/main" val="1128934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4BA9-C353-D540-0A5E-CC3E2CD0B673}"/>
              </a:ext>
            </a:extLst>
          </p:cNvPr>
          <p:cNvSpPr>
            <a:spLocks noGrp="1"/>
          </p:cNvSpPr>
          <p:nvPr>
            <p:ph type="title"/>
          </p:nvPr>
        </p:nvSpPr>
        <p:spPr>
          <a:xfrm>
            <a:off x="4224528" y="1049305"/>
            <a:ext cx="7687724" cy="768096"/>
          </a:xfrm>
        </p:spPr>
        <p:txBody>
          <a:bodyPr/>
          <a:lstStyle/>
          <a:p>
            <a:r>
              <a:rPr lang="en-US" dirty="0"/>
              <a:t>Perception process </a:t>
            </a:r>
          </a:p>
        </p:txBody>
      </p:sp>
      <p:sp>
        <p:nvSpPr>
          <p:cNvPr id="3" name="Content Placeholder 2">
            <a:extLst>
              <a:ext uri="{FF2B5EF4-FFF2-40B4-BE49-F238E27FC236}">
                <a16:creationId xmlns:a16="http://schemas.microsoft.com/office/drawing/2014/main" id="{3EE42778-CDFF-6742-86D5-DC790F2BCBF7}"/>
              </a:ext>
            </a:extLst>
          </p:cNvPr>
          <p:cNvSpPr>
            <a:spLocks noGrp="1"/>
          </p:cNvSpPr>
          <p:nvPr>
            <p:ph idx="1"/>
          </p:nvPr>
        </p:nvSpPr>
        <p:spPr>
          <a:xfrm>
            <a:off x="4224527" y="1945096"/>
            <a:ext cx="7274365" cy="4430651"/>
          </a:xfrm>
        </p:spPr>
        <p:txBody>
          <a:bodyPr/>
          <a:lstStyle/>
          <a:p>
            <a:pPr marL="285750" indent="-285750">
              <a:buFontTx/>
              <a:buChar char="-"/>
            </a:pPr>
            <a:endParaRPr lang="en-US" sz="1800" dirty="0"/>
          </a:p>
          <a:p>
            <a:pPr marL="285750" indent="-285750">
              <a:buFontTx/>
              <a:buChar char="-"/>
            </a:pPr>
            <a:endParaRPr lang="en-US" sz="1800" dirty="0"/>
          </a:p>
        </p:txBody>
      </p:sp>
      <p:sp>
        <p:nvSpPr>
          <p:cNvPr id="4" name="Content Placeholder 2">
            <a:extLst>
              <a:ext uri="{FF2B5EF4-FFF2-40B4-BE49-F238E27FC236}">
                <a16:creationId xmlns:a16="http://schemas.microsoft.com/office/drawing/2014/main" id="{5F8DC5D8-E244-57A6-A77A-E07839D5D3E6}"/>
              </a:ext>
            </a:extLst>
          </p:cNvPr>
          <p:cNvSpPr txBox="1">
            <a:spLocks/>
          </p:cNvSpPr>
          <p:nvPr/>
        </p:nvSpPr>
        <p:spPr>
          <a:xfrm>
            <a:off x="3831000" y="1945096"/>
            <a:ext cx="8061417" cy="443065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360"/>
              </a:spcBef>
              <a:buFont typeface="Arial" panose="020B0604020202020204" pitchFamily="34" charset="0"/>
              <a:buNone/>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buAutoNum type="arabicPeriod"/>
            </a:pPr>
            <a:r>
              <a:rPr lang="en-US" sz="2000" b="1" dirty="0">
                <a:solidFill>
                  <a:srgbClr val="C00000"/>
                </a:solidFill>
              </a:rPr>
              <a:t>Environmental stimulus</a:t>
            </a:r>
            <a:r>
              <a:rPr lang="en-US" sz="2000" dirty="0"/>
              <a:t>: stimuli that attracts your attention</a:t>
            </a:r>
          </a:p>
          <a:p>
            <a:pPr marL="342900" indent="-342900">
              <a:lnSpc>
                <a:spcPct val="150000"/>
              </a:lnSpc>
              <a:buAutoNum type="arabicPeriod"/>
            </a:pPr>
            <a:r>
              <a:rPr lang="en-US" sz="2000" b="1" dirty="0">
                <a:solidFill>
                  <a:srgbClr val="C00000"/>
                </a:solidFill>
              </a:rPr>
              <a:t>Attended stimulus</a:t>
            </a:r>
            <a:r>
              <a:rPr lang="en-US" sz="2000" dirty="0"/>
              <a:t>: specific thing your attention is focused on</a:t>
            </a:r>
          </a:p>
          <a:p>
            <a:pPr marL="342900" indent="-342900">
              <a:lnSpc>
                <a:spcPct val="150000"/>
              </a:lnSpc>
              <a:buAutoNum type="arabicPeriod"/>
            </a:pPr>
            <a:r>
              <a:rPr lang="en-US" sz="2000" b="1" dirty="0">
                <a:solidFill>
                  <a:srgbClr val="C00000"/>
                </a:solidFill>
              </a:rPr>
              <a:t>Image on the retina</a:t>
            </a:r>
            <a:r>
              <a:rPr lang="en-US" sz="2000" dirty="0"/>
              <a:t>: image is being seen by your eyes</a:t>
            </a:r>
          </a:p>
          <a:p>
            <a:pPr marL="342900" indent="-342900">
              <a:lnSpc>
                <a:spcPct val="150000"/>
              </a:lnSpc>
              <a:buAutoNum type="arabicPeriod"/>
            </a:pPr>
            <a:r>
              <a:rPr lang="en-US" sz="2000" b="1" dirty="0">
                <a:solidFill>
                  <a:srgbClr val="C00000"/>
                </a:solidFill>
              </a:rPr>
              <a:t>Transduction</a:t>
            </a:r>
            <a:r>
              <a:rPr lang="en-US" sz="2000" dirty="0"/>
              <a:t>: image in your eyes in transformed into electric signals</a:t>
            </a:r>
          </a:p>
          <a:p>
            <a:pPr marL="342900" indent="-342900">
              <a:lnSpc>
                <a:spcPct val="150000"/>
              </a:lnSpc>
              <a:buAutoNum type="arabicPeriod"/>
            </a:pPr>
            <a:r>
              <a:rPr lang="en-US" sz="2000" b="1" dirty="0">
                <a:solidFill>
                  <a:srgbClr val="C00000"/>
                </a:solidFill>
              </a:rPr>
              <a:t>Neural processing</a:t>
            </a:r>
            <a:r>
              <a:rPr lang="en-US" sz="2000" dirty="0"/>
              <a:t>: different neural pathways that goes to your brain</a:t>
            </a:r>
          </a:p>
          <a:p>
            <a:pPr marL="342900" indent="-342900">
              <a:lnSpc>
                <a:spcPct val="150000"/>
              </a:lnSpc>
              <a:buAutoNum type="arabicPeriod"/>
            </a:pPr>
            <a:r>
              <a:rPr lang="en-US" sz="2000" b="1" dirty="0">
                <a:solidFill>
                  <a:srgbClr val="C00000"/>
                </a:solidFill>
              </a:rPr>
              <a:t>Perception</a:t>
            </a:r>
            <a:r>
              <a:rPr lang="en-US" sz="2000" dirty="0"/>
              <a:t>: you become consciously aware of the stimuli </a:t>
            </a:r>
          </a:p>
          <a:p>
            <a:pPr marL="342900" indent="-342900">
              <a:lnSpc>
                <a:spcPct val="150000"/>
              </a:lnSpc>
              <a:buAutoNum type="arabicPeriod"/>
            </a:pPr>
            <a:r>
              <a:rPr lang="en-US" sz="2000" b="1" dirty="0">
                <a:solidFill>
                  <a:srgbClr val="C00000"/>
                </a:solidFill>
              </a:rPr>
              <a:t>Recognition</a:t>
            </a:r>
            <a:r>
              <a:rPr lang="en-US" sz="2000" dirty="0"/>
              <a:t>: interpret what you are sensing </a:t>
            </a:r>
          </a:p>
          <a:p>
            <a:pPr marL="342900" indent="-342900">
              <a:lnSpc>
                <a:spcPct val="150000"/>
              </a:lnSpc>
              <a:buAutoNum type="arabicPeriod"/>
            </a:pPr>
            <a:r>
              <a:rPr lang="en-US" sz="2000" b="1" dirty="0">
                <a:solidFill>
                  <a:srgbClr val="C00000"/>
                </a:solidFill>
              </a:rPr>
              <a:t>Action</a:t>
            </a:r>
            <a:r>
              <a:rPr lang="en-US" sz="2000" dirty="0"/>
              <a:t>: your response</a:t>
            </a:r>
          </a:p>
          <a:p>
            <a:pPr marL="342900" indent="-342900">
              <a:buAutoNum type="arabicPeriod"/>
            </a:pPr>
            <a:endParaRPr lang="en-US" sz="1800" dirty="0"/>
          </a:p>
          <a:p>
            <a:pPr marL="342900" indent="-342900">
              <a:buAutoNum type="arabicPeriod"/>
            </a:pPr>
            <a:endParaRPr lang="en-US" sz="1800" dirty="0"/>
          </a:p>
          <a:p>
            <a:pPr marL="285750" indent="-285750">
              <a:buFontTx/>
              <a:buChar char="-"/>
            </a:pPr>
            <a:endParaRPr lang="en-US" sz="1800" dirty="0"/>
          </a:p>
        </p:txBody>
      </p:sp>
    </p:spTree>
    <p:extLst>
      <p:ext uri="{BB962C8B-B14F-4D97-AF65-F5344CB8AC3E}">
        <p14:creationId xmlns:p14="http://schemas.microsoft.com/office/powerpoint/2010/main" val="1735251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645A3-BFB9-CBE2-C241-1F875441BE57}"/>
              </a:ext>
            </a:extLst>
          </p:cNvPr>
          <p:cNvSpPr>
            <a:spLocks noGrp="1"/>
          </p:cNvSpPr>
          <p:nvPr>
            <p:ph type="title"/>
          </p:nvPr>
        </p:nvSpPr>
        <p:spPr>
          <a:xfrm>
            <a:off x="760476" y="790267"/>
            <a:ext cx="10671048" cy="768096"/>
          </a:xfrm>
        </p:spPr>
        <p:txBody>
          <a:bodyPr/>
          <a:lstStyle/>
          <a:p>
            <a:r>
              <a:rPr lang="en-US" dirty="0"/>
              <a:t>Parallel processing</a:t>
            </a:r>
          </a:p>
        </p:txBody>
      </p:sp>
      <p:sp>
        <p:nvSpPr>
          <p:cNvPr id="5" name="Subtitle 2">
            <a:extLst>
              <a:ext uri="{FF2B5EF4-FFF2-40B4-BE49-F238E27FC236}">
                <a16:creationId xmlns:a16="http://schemas.microsoft.com/office/drawing/2014/main" id="{E1E8D83A-EA61-7DB6-6ECE-FEF03731FBA7}"/>
              </a:ext>
            </a:extLst>
          </p:cNvPr>
          <p:cNvSpPr txBox="1">
            <a:spLocks/>
          </p:cNvSpPr>
          <p:nvPr/>
        </p:nvSpPr>
        <p:spPr>
          <a:xfrm>
            <a:off x="760476" y="1646045"/>
            <a:ext cx="10789099" cy="4653928"/>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sz="2200" dirty="0"/>
              <a:t>Refers to our ability to deal with multiple stimuli simultaneously</a:t>
            </a:r>
          </a:p>
          <a:p>
            <a:pPr marL="0" indent="0">
              <a:buNone/>
            </a:pPr>
            <a:r>
              <a:rPr lang="en-US" sz="2200" dirty="0">
                <a:solidFill>
                  <a:srgbClr val="C00000"/>
                </a:solidFill>
              </a:rPr>
              <a:t>e.g., when you are doing homework, you are also able to listen to music</a:t>
            </a:r>
          </a:p>
          <a:p>
            <a:pPr>
              <a:buFontTx/>
              <a:buChar char="-"/>
            </a:pPr>
            <a:endParaRPr lang="en-US" sz="2200" dirty="0"/>
          </a:p>
          <a:p>
            <a:pPr marL="0" indent="0">
              <a:buNone/>
            </a:pPr>
            <a:r>
              <a:rPr lang="en-US" sz="2400" b="1" dirty="0"/>
              <a:t>How does parallel processing work?</a:t>
            </a:r>
          </a:p>
          <a:p>
            <a:pPr>
              <a:buFont typeface="Wingdings" pitchFamily="2" charset="2"/>
              <a:buChar char="Ø"/>
            </a:pPr>
            <a:r>
              <a:rPr lang="en-US" sz="2200" dirty="0"/>
              <a:t>In parallel processing, we take in multiple different forms of information at the same time, especially for vision</a:t>
            </a:r>
          </a:p>
          <a:p>
            <a:pPr marL="0" indent="0">
              <a:buNone/>
            </a:pPr>
            <a:r>
              <a:rPr lang="en-US" sz="2200" dirty="0">
                <a:solidFill>
                  <a:srgbClr val="C00000"/>
                </a:solidFill>
              </a:rPr>
              <a:t>e.g., when you see a bus coming towards you, you see its color, shape, depth, and motion all at once.</a:t>
            </a:r>
          </a:p>
          <a:p>
            <a:pPr marL="0" indent="0">
              <a:buNone/>
            </a:pPr>
            <a:endParaRPr lang="en-US" sz="2200" dirty="0">
              <a:solidFill>
                <a:srgbClr val="C00000"/>
              </a:solidFill>
            </a:endParaRPr>
          </a:p>
          <a:p>
            <a:pPr>
              <a:buFont typeface="Wingdings" pitchFamily="2" charset="2"/>
              <a:buChar char="Ø"/>
            </a:pPr>
            <a:r>
              <a:rPr lang="en-US" sz="2200" dirty="0">
                <a:solidFill>
                  <a:srgbClr val="202C8F"/>
                </a:solidFill>
              </a:rPr>
              <a:t>If you had to assess things one at a time, it would take far too long. Seeing things together enables you to quickly determine what you're seeing and make a response</a:t>
            </a:r>
          </a:p>
          <a:p>
            <a:pPr>
              <a:buFontTx/>
              <a:buChar char="-"/>
            </a:pPr>
            <a:endParaRPr lang="en-US" sz="2200" dirty="0">
              <a:solidFill>
                <a:srgbClr val="C00000"/>
              </a:solidFill>
            </a:endParaRPr>
          </a:p>
          <a:p>
            <a:pPr marL="0" indent="0">
              <a:buNone/>
            </a:pPr>
            <a:endParaRPr lang="en-US" sz="2200" dirty="0">
              <a:solidFill>
                <a:srgbClr val="C00000"/>
              </a:solidFill>
            </a:endParaRPr>
          </a:p>
          <a:p>
            <a:pPr>
              <a:buFontTx/>
              <a:buChar char="-"/>
            </a:pPr>
            <a:endParaRPr lang="en-US" sz="2200" dirty="0"/>
          </a:p>
          <a:p>
            <a:pPr>
              <a:buFontTx/>
              <a:buChar char="-"/>
            </a:pPr>
            <a:endParaRPr lang="en-US" sz="1800" dirty="0"/>
          </a:p>
          <a:p>
            <a:pPr>
              <a:buFontTx/>
              <a:buChar char="-"/>
            </a:pPr>
            <a:endParaRPr lang="en-US" sz="2400" dirty="0"/>
          </a:p>
          <a:p>
            <a:pPr>
              <a:buFontTx/>
              <a:buChar char="-"/>
            </a:pPr>
            <a:endParaRPr lang="en-US" sz="2400" dirty="0"/>
          </a:p>
          <a:p>
            <a:pPr marL="0" indent="0">
              <a:buNone/>
            </a:pPr>
            <a:r>
              <a:rPr lang="en-US" sz="2000" dirty="0"/>
              <a:t> </a:t>
            </a:r>
          </a:p>
        </p:txBody>
      </p:sp>
    </p:spTree>
    <p:extLst>
      <p:ext uri="{BB962C8B-B14F-4D97-AF65-F5344CB8AC3E}">
        <p14:creationId xmlns:p14="http://schemas.microsoft.com/office/powerpoint/2010/main" val="3787125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645A3-BFB9-CBE2-C241-1F875441BE57}"/>
              </a:ext>
            </a:extLst>
          </p:cNvPr>
          <p:cNvSpPr>
            <a:spLocks noGrp="1"/>
          </p:cNvSpPr>
          <p:nvPr>
            <p:ph type="title"/>
          </p:nvPr>
        </p:nvSpPr>
        <p:spPr>
          <a:xfrm>
            <a:off x="760476" y="790267"/>
            <a:ext cx="10671048" cy="768096"/>
          </a:xfrm>
        </p:spPr>
        <p:txBody>
          <a:bodyPr/>
          <a:lstStyle/>
          <a:p>
            <a:r>
              <a:rPr lang="en-US" dirty="0"/>
              <a:t>Parallel processing</a:t>
            </a:r>
          </a:p>
        </p:txBody>
      </p:sp>
      <p:sp>
        <p:nvSpPr>
          <p:cNvPr id="5" name="Subtitle 2">
            <a:extLst>
              <a:ext uri="{FF2B5EF4-FFF2-40B4-BE49-F238E27FC236}">
                <a16:creationId xmlns:a16="http://schemas.microsoft.com/office/drawing/2014/main" id="{E1E8D83A-EA61-7DB6-6ECE-FEF03731FBA7}"/>
              </a:ext>
            </a:extLst>
          </p:cNvPr>
          <p:cNvSpPr txBox="1">
            <a:spLocks/>
          </p:cNvSpPr>
          <p:nvPr/>
        </p:nvSpPr>
        <p:spPr>
          <a:xfrm>
            <a:off x="760476" y="1646045"/>
            <a:ext cx="10789099" cy="4653928"/>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sz="2200" dirty="0">
                <a:solidFill>
                  <a:srgbClr val="202C8F"/>
                </a:solidFill>
              </a:rPr>
              <a:t>Parallel processing also relies on a combination of </a:t>
            </a:r>
            <a:r>
              <a:rPr lang="en-US" sz="2200" b="1" dirty="0">
                <a:solidFill>
                  <a:srgbClr val="202C8F"/>
                </a:solidFill>
              </a:rPr>
              <a:t>top-down and bottom-up processing</a:t>
            </a:r>
          </a:p>
          <a:p>
            <a:pPr>
              <a:buFont typeface="Wingdings" pitchFamily="2" charset="2"/>
              <a:buChar char="Ø"/>
            </a:pPr>
            <a:endParaRPr lang="en-US" sz="2200" b="1" dirty="0">
              <a:solidFill>
                <a:srgbClr val="202C8F"/>
              </a:solidFill>
            </a:endParaRPr>
          </a:p>
          <a:p>
            <a:pPr>
              <a:buFont typeface="Wingdings" pitchFamily="2" charset="2"/>
              <a:buChar char="Ø"/>
            </a:pPr>
            <a:endParaRPr lang="en-US" sz="2200" b="1" dirty="0">
              <a:solidFill>
                <a:srgbClr val="202C8F"/>
              </a:solidFill>
            </a:endParaRPr>
          </a:p>
          <a:p>
            <a:pPr marL="0" indent="0">
              <a:buNone/>
            </a:pPr>
            <a:endParaRPr lang="en-US" sz="2200" dirty="0">
              <a:solidFill>
                <a:srgbClr val="202C8F"/>
              </a:solidFill>
            </a:endParaRPr>
          </a:p>
          <a:p>
            <a:pPr marL="0" indent="0">
              <a:buNone/>
            </a:pPr>
            <a:br>
              <a:rPr lang="en-US" sz="2200" dirty="0">
                <a:solidFill>
                  <a:srgbClr val="202C8F"/>
                </a:solidFill>
              </a:rPr>
            </a:br>
            <a:endParaRPr lang="en-US" sz="2200" dirty="0">
              <a:solidFill>
                <a:srgbClr val="202C8F"/>
              </a:solidFill>
            </a:endParaRPr>
          </a:p>
          <a:p>
            <a:pPr>
              <a:buFontTx/>
              <a:buChar char="-"/>
            </a:pPr>
            <a:endParaRPr lang="en-US" sz="2200" dirty="0">
              <a:solidFill>
                <a:srgbClr val="202C8F"/>
              </a:solidFill>
            </a:endParaRPr>
          </a:p>
          <a:p>
            <a:pPr>
              <a:buFontTx/>
              <a:buChar char="-"/>
            </a:pPr>
            <a:endParaRPr lang="en-US" sz="2200" dirty="0">
              <a:solidFill>
                <a:srgbClr val="202C8F"/>
              </a:solidFill>
            </a:endParaRPr>
          </a:p>
          <a:p>
            <a:pPr>
              <a:buFontTx/>
              <a:buChar char="-"/>
            </a:pPr>
            <a:endParaRPr lang="en-US" sz="2200" dirty="0">
              <a:solidFill>
                <a:srgbClr val="C00000"/>
              </a:solidFill>
            </a:endParaRPr>
          </a:p>
          <a:p>
            <a:pPr marL="0" indent="0">
              <a:buNone/>
            </a:pPr>
            <a:endParaRPr lang="en-US" sz="2200" dirty="0">
              <a:solidFill>
                <a:srgbClr val="C00000"/>
              </a:solidFill>
            </a:endParaRPr>
          </a:p>
          <a:p>
            <a:pPr>
              <a:buFontTx/>
              <a:buChar char="-"/>
            </a:pPr>
            <a:endParaRPr lang="en-US" sz="2200" dirty="0"/>
          </a:p>
          <a:p>
            <a:pPr>
              <a:buFontTx/>
              <a:buChar char="-"/>
            </a:pPr>
            <a:endParaRPr lang="en-US" sz="1800" dirty="0"/>
          </a:p>
          <a:p>
            <a:pPr>
              <a:buFontTx/>
              <a:buChar char="-"/>
            </a:pPr>
            <a:endParaRPr lang="en-US" sz="2400" dirty="0"/>
          </a:p>
          <a:p>
            <a:pPr>
              <a:buFontTx/>
              <a:buChar char="-"/>
            </a:pPr>
            <a:endParaRPr lang="en-US" sz="2400" dirty="0"/>
          </a:p>
          <a:p>
            <a:pPr marL="0" indent="0">
              <a:buNone/>
            </a:pPr>
            <a:r>
              <a:rPr lang="en-US" sz="2000" dirty="0"/>
              <a:t> </a:t>
            </a:r>
          </a:p>
        </p:txBody>
      </p:sp>
    </p:spTree>
    <p:extLst>
      <p:ext uri="{BB962C8B-B14F-4D97-AF65-F5344CB8AC3E}">
        <p14:creationId xmlns:p14="http://schemas.microsoft.com/office/powerpoint/2010/main" val="2260787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645A3-BFB9-CBE2-C241-1F875441BE57}"/>
              </a:ext>
            </a:extLst>
          </p:cNvPr>
          <p:cNvSpPr>
            <a:spLocks noGrp="1"/>
          </p:cNvSpPr>
          <p:nvPr>
            <p:ph type="title"/>
          </p:nvPr>
        </p:nvSpPr>
        <p:spPr>
          <a:xfrm>
            <a:off x="760476" y="790267"/>
            <a:ext cx="10671048" cy="768096"/>
          </a:xfrm>
        </p:spPr>
        <p:txBody>
          <a:bodyPr/>
          <a:lstStyle/>
          <a:p>
            <a:r>
              <a:rPr lang="en-US" dirty="0"/>
              <a:t>Top</a:t>
            </a:r>
            <a:r>
              <a:rPr lang="en-US" altLang="zh-CN" dirty="0"/>
              <a:t>-down</a:t>
            </a:r>
            <a:r>
              <a:rPr lang="zh-CN" altLang="en-US" dirty="0"/>
              <a:t> </a:t>
            </a:r>
            <a:r>
              <a:rPr lang="en-US" altLang="zh-CN" dirty="0"/>
              <a:t>processing</a:t>
            </a:r>
            <a:endParaRPr lang="en-US" dirty="0"/>
          </a:p>
        </p:txBody>
      </p:sp>
      <p:sp>
        <p:nvSpPr>
          <p:cNvPr id="5" name="Subtitle 2">
            <a:extLst>
              <a:ext uri="{FF2B5EF4-FFF2-40B4-BE49-F238E27FC236}">
                <a16:creationId xmlns:a16="http://schemas.microsoft.com/office/drawing/2014/main" id="{E1E8D83A-EA61-7DB6-6ECE-FEF03731FBA7}"/>
              </a:ext>
            </a:extLst>
          </p:cNvPr>
          <p:cNvSpPr txBox="1">
            <a:spLocks/>
          </p:cNvSpPr>
          <p:nvPr/>
        </p:nvSpPr>
        <p:spPr>
          <a:xfrm>
            <a:off x="760476" y="1646045"/>
            <a:ext cx="10789099" cy="4653928"/>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sz="2200" dirty="0">
                <a:solidFill>
                  <a:srgbClr val="202C8F"/>
                </a:solidFill>
              </a:rPr>
              <a:t>involves using your past experiences, expectations, and knowledge to make sense of your perceptions</a:t>
            </a:r>
          </a:p>
          <a:p>
            <a:pPr>
              <a:buFont typeface="Wingdings" pitchFamily="2" charset="2"/>
              <a:buChar char="Ø"/>
            </a:pPr>
            <a:endParaRPr lang="en-US" sz="2200" b="1" dirty="0">
              <a:solidFill>
                <a:srgbClr val="202C8F"/>
              </a:solidFill>
            </a:endParaRPr>
          </a:p>
          <a:p>
            <a:pPr marL="0" indent="0">
              <a:buNone/>
            </a:pPr>
            <a:r>
              <a:rPr lang="en-US" sz="2200" dirty="0">
                <a:solidFill>
                  <a:srgbClr val="202C8F"/>
                </a:solidFill>
              </a:rPr>
              <a:t>e.g., if you see an animal running toward you, top-down processing will enable you to interpret whether you're seeing your dog running to greet you or another animal running to attack you.</a:t>
            </a:r>
          </a:p>
          <a:p>
            <a:pPr>
              <a:buFont typeface="Wingdings" pitchFamily="2" charset="2"/>
              <a:buChar char="Ø"/>
            </a:pPr>
            <a:endParaRPr lang="en-US" sz="2200" b="1" dirty="0">
              <a:solidFill>
                <a:srgbClr val="202C8F"/>
              </a:solidFill>
            </a:endParaRPr>
          </a:p>
          <a:p>
            <a:pPr>
              <a:buFont typeface="Wingdings" pitchFamily="2" charset="2"/>
              <a:buChar char="Ø"/>
            </a:pPr>
            <a:endParaRPr lang="en-US" sz="2200" b="1" dirty="0">
              <a:solidFill>
                <a:srgbClr val="202C8F"/>
              </a:solidFill>
            </a:endParaRPr>
          </a:p>
          <a:p>
            <a:pPr marL="0" indent="0">
              <a:buNone/>
            </a:pPr>
            <a:endParaRPr lang="en-US" sz="2200" dirty="0">
              <a:solidFill>
                <a:srgbClr val="202C8F"/>
              </a:solidFill>
            </a:endParaRPr>
          </a:p>
          <a:p>
            <a:pPr marL="0" indent="0">
              <a:buNone/>
            </a:pPr>
            <a:br>
              <a:rPr lang="en-US" sz="2200" dirty="0">
                <a:solidFill>
                  <a:srgbClr val="202C8F"/>
                </a:solidFill>
              </a:rPr>
            </a:br>
            <a:endParaRPr lang="en-US" sz="2200" dirty="0">
              <a:solidFill>
                <a:srgbClr val="202C8F"/>
              </a:solidFill>
            </a:endParaRPr>
          </a:p>
          <a:p>
            <a:pPr>
              <a:buFontTx/>
              <a:buChar char="-"/>
            </a:pPr>
            <a:endParaRPr lang="en-US" sz="2200" dirty="0">
              <a:solidFill>
                <a:srgbClr val="202C8F"/>
              </a:solidFill>
            </a:endParaRPr>
          </a:p>
          <a:p>
            <a:pPr>
              <a:buFontTx/>
              <a:buChar char="-"/>
            </a:pPr>
            <a:endParaRPr lang="en-US" sz="2200" dirty="0">
              <a:solidFill>
                <a:srgbClr val="202C8F"/>
              </a:solidFill>
            </a:endParaRPr>
          </a:p>
          <a:p>
            <a:pPr>
              <a:buFontTx/>
              <a:buChar char="-"/>
            </a:pPr>
            <a:endParaRPr lang="en-US" sz="2200" dirty="0">
              <a:solidFill>
                <a:srgbClr val="C00000"/>
              </a:solidFill>
            </a:endParaRPr>
          </a:p>
          <a:p>
            <a:pPr marL="0" indent="0">
              <a:buNone/>
            </a:pPr>
            <a:endParaRPr lang="en-US" sz="2200" dirty="0">
              <a:solidFill>
                <a:srgbClr val="C00000"/>
              </a:solidFill>
            </a:endParaRPr>
          </a:p>
          <a:p>
            <a:pPr>
              <a:buFontTx/>
              <a:buChar char="-"/>
            </a:pPr>
            <a:endParaRPr lang="en-US" sz="2200" dirty="0"/>
          </a:p>
          <a:p>
            <a:pPr>
              <a:buFontTx/>
              <a:buChar char="-"/>
            </a:pPr>
            <a:endParaRPr lang="en-US" sz="1800" dirty="0"/>
          </a:p>
          <a:p>
            <a:pPr>
              <a:buFontTx/>
              <a:buChar char="-"/>
            </a:pPr>
            <a:endParaRPr lang="en-US" sz="2400" dirty="0"/>
          </a:p>
          <a:p>
            <a:pPr>
              <a:buFontTx/>
              <a:buChar char="-"/>
            </a:pPr>
            <a:endParaRPr lang="en-US" sz="2400" dirty="0"/>
          </a:p>
          <a:p>
            <a:pPr marL="0" indent="0">
              <a:buNone/>
            </a:pPr>
            <a:r>
              <a:rPr lang="en-US" sz="2000" dirty="0"/>
              <a:t> </a:t>
            </a:r>
          </a:p>
        </p:txBody>
      </p:sp>
      <p:sp>
        <p:nvSpPr>
          <p:cNvPr id="3" name="Triangle 2">
            <a:extLst>
              <a:ext uri="{FF2B5EF4-FFF2-40B4-BE49-F238E27FC236}">
                <a16:creationId xmlns:a16="http://schemas.microsoft.com/office/drawing/2014/main" id="{761C661E-8245-4721-7B0D-B0C7AC53F852}"/>
              </a:ext>
            </a:extLst>
          </p:cNvPr>
          <p:cNvSpPr/>
          <p:nvPr/>
        </p:nvSpPr>
        <p:spPr>
          <a:xfrm rot="10800000">
            <a:off x="4847573" y="3995803"/>
            <a:ext cx="2492679" cy="246762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60189F7-6713-635B-0EE6-239A0DAA261F}"/>
              </a:ext>
            </a:extLst>
          </p:cNvPr>
          <p:cNvSpPr txBox="1"/>
          <p:nvPr/>
        </p:nvSpPr>
        <p:spPr>
          <a:xfrm>
            <a:off x="5537509" y="4108537"/>
            <a:ext cx="1176925" cy="369332"/>
          </a:xfrm>
          <a:prstGeom prst="rect">
            <a:avLst/>
          </a:prstGeom>
          <a:noFill/>
        </p:spPr>
        <p:txBody>
          <a:bodyPr wrap="none" rtlCol="0">
            <a:spAutoFit/>
          </a:bodyPr>
          <a:lstStyle/>
          <a:p>
            <a:r>
              <a:rPr lang="en-US" b="1" dirty="0"/>
              <a:t>Thoughts</a:t>
            </a:r>
          </a:p>
        </p:txBody>
      </p:sp>
      <p:sp>
        <p:nvSpPr>
          <p:cNvPr id="6" name="TextBox 5">
            <a:extLst>
              <a:ext uri="{FF2B5EF4-FFF2-40B4-BE49-F238E27FC236}">
                <a16:creationId xmlns:a16="http://schemas.microsoft.com/office/drawing/2014/main" id="{654CADBD-29B3-DD7B-945C-F2E4A3FF7F5F}"/>
              </a:ext>
            </a:extLst>
          </p:cNvPr>
          <p:cNvSpPr txBox="1"/>
          <p:nvPr/>
        </p:nvSpPr>
        <p:spPr>
          <a:xfrm>
            <a:off x="5691396" y="5411244"/>
            <a:ext cx="843501" cy="369332"/>
          </a:xfrm>
          <a:prstGeom prst="rect">
            <a:avLst/>
          </a:prstGeom>
          <a:noFill/>
        </p:spPr>
        <p:txBody>
          <a:bodyPr wrap="none" rtlCol="0">
            <a:spAutoFit/>
          </a:bodyPr>
          <a:lstStyle/>
          <a:p>
            <a:r>
              <a:rPr lang="en-US" b="1" dirty="0"/>
              <a:t>Senses</a:t>
            </a:r>
          </a:p>
        </p:txBody>
      </p:sp>
      <p:sp>
        <p:nvSpPr>
          <p:cNvPr id="9" name="Down Arrow 8">
            <a:extLst>
              <a:ext uri="{FF2B5EF4-FFF2-40B4-BE49-F238E27FC236}">
                <a16:creationId xmlns:a16="http://schemas.microsoft.com/office/drawing/2014/main" id="{FE159627-F43B-9E8B-F8DD-3CE55EE9FDDE}"/>
              </a:ext>
            </a:extLst>
          </p:cNvPr>
          <p:cNvSpPr/>
          <p:nvPr/>
        </p:nvSpPr>
        <p:spPr>
          <a:xfrm>
            <a:off x="5901845" y="4498084"/>
            <a:ext cx="388310" cy="92370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87227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645A3-BFB9-CBE2-C241-1F875441BE57}"/>
              </a:ext>
            </a:extLst>
          </p:cNvPr>
          <p:cNvSpPr>
            <a:spLocks noGrp="1"/>
          </p:cNvSpPr>
          <p:nvPr>
            <p:ph type="title"/>
          </p:nvPr>
        </p:nvSpPr>
        <p:spPr>
          <a:xfrm>
            <a:off x="760476" y="745298"/>
            <a:ext cx="10487897" cy="768096"/>
          </a:xfrm>
        </p:spPr>
        <p:txBody>
          <a:bodyPr>
            <a:normAutofit fontScale="90000"/>
          </a:bodyPr>
          <a:lstStyle/>
          <a:p>
            <a:r>
              <a:rPr lang="en-US" dirty="0"/>
              <a:t>Examples of </a:t>
            </a:r>
            <a:br>
              <a:rPr lang="en-US" dirty="0"/>
            </a:br>
            <a:r>
              <a:rPr lang="en-US" dirty="0"/>
              <a:t>Top</a:t>
            </a:r>
            <a:r>
              <a:rPr lang="en-US" altLang="zh-CN" dirty="0"/>
              <a:t>-down</a:t>
            </a:r>
            <a:r>
              <a:rPr lang="zh-CN" altLang="en-US" dirty="0"/>
              <a:t> </a:t>
            </a:r>
            <a:r>
              <a:rPr lang="en-US" altLang="zh-CN" dirty="0"/>
              <a:t>processing</a:t>
            </a:r>
            <a:endParaRPr lang="en-US" dirty="0"/>
          </a:p>
        </p:txBody>
      </p:sp>
      <p:sp>
        <p:nvSpPr>
          <p:cNvPr id="5" name="Subtitle 2">
            <a:extLst>
              <a:ext uri="{FF2B5EF4-FFF2-40B4-BE49-F238E27FC236}">
                <a16:creationId xmlns:a16="http://schemas.microsoft.com/office/drawing/2014/main" id="{E1E8D83A-EA61-7DB6-6ECE-FEF03731FBA7}"/>
              </a:ext>
            </a:extLst>
          </p:cNvPr>
          <p:cNvSpPr txBox="1">
            <a:spLocks/>
          </p:cNvSpPr>
          <p:nvPr/>
        </p:nvSpPr>
        <p:spPr>
          <a:xfrm>
            <a:off x="760476" y="2204072"/>
            <a:ext cx="10789099" cy="4653928"/>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sz="2200" dirty="0">
                <a:solidFill>
                  <a:srgbClr val="202C8F"/>
                </a:solidFill>
              </a:rPr>
              <a:t>Making assumptions based on prior knowledge</a:t>
            </a:r>
          </a:p>
          <a:p>
            <a:pPr>
              <a:buFont typeface="Wingdings" pitchFamily="2" charset="2"/>
              <a:buChar char="Ø"/>
            </a:pPr>
            <a:r>
              <a:rPr lang="en-US" sz="2200" dirty="0">
                <a:solidFill>
                  <a:srgbClr val="202C8F"/>
                </a:solidFill>
              </a:rPr>
              <a:t>Drawing conclusions from limited data</a:t>
            </a:r>
          </a:p>
          <a:p>
            <a:pPr>
              <a:buFont typeface="Wingdings" pitchFamily="2" charset="2"/>
              <a:buChar char="Ø"/>
            </a:pPr>
            <a:r>
              <a:rPr lang="en-US" sz="2200" dirty="0">
                <a:solidFill>
                  <a:srgbClr val="202C8F"/>
                </a:solidFill>
              </a:rPr>
              <a:t>Interpreting what someone says based on context clues</a:t>
            </a:r>
          </a:p>
          <a:p>
            <a:pPr>
              <a:buFont typeface="Wingdings" pitchFamily="2" charset="2"/>
              <a:buChar char="Ø"/>
            </a:pPr>
            <a:r>
              <a:rPr lang="en-US" sz="2200" dirty="0">
                <a:solidFill>
                  <a:srgbClr val="202C8F"/>
                </a:solidFill>
              </a:rPr>
              <a:t>Using predictions to fill in missing information</a:t>
            </a:r>
            <a:endParaRPr lang="en-US" sz="2200" b="1" dirty="0">
              <a:solidFill>
                <a:srgbClr val="202C8F"/>
              </a:solidFill>
            </a:endParaRPr>
          </a:p>
          <a:p>
            <a:pPr>
              <a:buFont typeface="Wingdings" pitchFamily="2" charset="2"/>
              <a:buChar char="Ø"/>
            </a:pPr>
            <a:endParaRPr lang="en-US" sz="2200" b="1" dirty="0">
              <a:solidFill>
                <a:srgbClr val="202C8F"/>
              </a:solidFill>
            </a:endParaRPr>
          </a:p>
          <a:p>
            <a:pPr marL="0" indent="0">
              <a:buNone/>
            </a:pPr>
            <a:endParaRPr lang="en-US" sz="2200" dirty="0">
              <a:solidFill>
                <a:srgbClr val="202C8F"/>
              </a:solidFill>
            </a:endParaRPr>
          </a:p>
          <a:p>
            <a:pPr marL="0" indent="0">
              <a:buNone/>
            </a:pPr>
            <a:br>
              <a:rPr lang="en-US" sz="2200" dirty="0">
                <a:solidFill>
                  <a:srgbClr val="202C8F"/>
                </a:solidFill>
              </a:rPr>
            </a:br>
            <a:endParaRPr lang="en-US" sz="2200" dirty="0">
              <a:solidFill>
                <a:srgbClr val="202C8F"/>
              </a:solidFill>
            </a:endParaRPr>
          </a:p>
          <a:p>
            <a:pPr>
              <a:buFontTx/>
              <a:buChar char="-"/>
            </a:pPr>
            <a:endParaRPr lang="en-US" sz="2200" dirty="0">
              <a:solidFill>
                <a:srgbClr val="202C8F"/>
              </a:solidFill>
            </a:endParaRPr>
          </a:p>
          <a:p>
            <a:pPr>
              <a:buFontTx/>
              <a:buChar char="-"/>
            </a:pPr>
            <a:endParaRPr lang="en-US" sz="2200" dirty="0">
              <a:solidFill>
                <a:srgbClr val="202C8F"/>
              </a:solidFill>
            </a:endParaRPr>
          </a:p>
          <a:p>
            <a:pPr>
              <a:buFontTx/>
              <a:buChar char="-"/>
            </a:pPr>
            <a:endParaRPr lang="en-US" sz="2200" dirty="0">
              <a:solidFill>
                <a:srgbClr val="C00000"/>
              </a:solidFill>
            </a:endParaRPr>
          </a:p>
          <a:p>
            <a:pPr marL="0" indent="0">
              <a:buNone/>
            </a:pPr>
            <a:endParaRPr lang="en-US" sz="2200" dirty="0">
              <a:solidFill>
                <a:srgbClr val="C00000"/>
              </a:solidFill>
            </a:endParaRPr>
          </a:p>
          <a:p>
            <a:pPr>
              <a:buFontTx/>
              <a:buChar char="-"/>
            </a:pPr>
            <a:endParaRPr lang="en-US" sz="2200" dirty="0"/>
          </a:p>
          <a:p>
            <a:pPr>
              <a:buFontTx/>
              <a:buChar char="-"/>
            </a:pPr>
            <a:endParaRPr lang="en-US" sz="1800" dirty="0"/>
          </a:p>
          <a:p>
            <a:pPr>
              <a:buFontTx/>
              <a:buChar char="-"/>
            </a:pPr>
            <a:endParaRPr lang="en-US" sz="2400" dirty="0"/>
          </a:p>
          <a:p>
            <a:pPr>
              <a:buFontTx/>
              <a:buChar char="-"/>
            </a:pPr>
            <a:endParaRPr lang="en-US" sz="2400" dirty="0"/>
          </a:p>
          <a:p>
            <a:pPr marL="0" indent="0">
              <a:buNone/>
            </a:pPr>
            <a:r>
              <a:rPr lang="en-US" sz="2000" dirty="0"/>
              <a:t> </a:t>
            </a:r>
          </a:p>
        </p:txBody>
      </p:sp>
    </p:spTree>
    <p:extLst>
      <p:ext uri="{BB962C8B-B14F-4D97-AF65-F5344CB8AC3E}">
        <p14:creationId xmlns:p14="http://schemas.microsoft.com/office/powerpoint/2010/main" val="3390663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645A3-BFB9-CBE2-C241-1F875441BE57}"/>
              </a:ext>
            </a:extLst>
          </p:cNvPr>
          <p:cNvSpPr>
            <a:spLocks noGrp="1"/>
          </p:cNvSpPr>
          <p:nvPr>
            <p:ph type="title"/>
          </p:nvPr>
        </p:nvSpPr>
        <p:spPr>
          <a:xfrm>
            <a:off x="760476" y="745298"/>
            <a:ext cx="10487897" cy="768096"/>
          </a:xfrm>
        </p:spPr>
        <p:txBody>
          <a:bodyPr>
            <a:normAutofit fontScale="90000"/>
          </a:bodyPr>
          <a:lstStyle/>
          <a:p>
            <a:r>
              <a:rPr lang="en-US" dirty="0"/>
              <a:t>Examples of </a:t>
            </a:r>
            <a:br>
              <a:rPr lang="en-US" dirty="0"/>
            </a:br>
            <a:r>
              <a:rPr lang="en-US" dirty="0"/>
              <a:t>Top</a:t>
            </a:r>
            <a:r>
              <a:rPr lang="en-US" altLang="zh-CN" dirty="0"/>
              <a:t>-down</a:t>
            </a:r>
            <a:r>
              <a:rPr lang="zh-CN" altLang="en-US" dirty="0"/>
              <a:t> </a:t>
            </a:r>
            <a:r>
              <a:rPr lang="en-US" altLang="zh-CN" dirty="0"/>
              <a:t>processing</a:t>
            </a:r>
            <a:endParaRPr lang="en-US" dirty="0"/>
          </a:p>
        </p:txBody>
      </p:sp>
      <p:sp>
        <p:nvSpPr>
          <p:cNvPr id="5" name="Subtitle 2">
            <a:extLst>
              <a:ext uri="{FF2B5EF4-FFF2-40B4-BE49-F238E27FC236}">
                <a16:creationId xmlns:a16="http://schemas.microsoft.com/office/drawing/2014/main" id="{E1E8D83A-EA61-7DB6-6ECE-FEF03731FBA7}"/>
              </a:ext>
            </a:extLst>
          </p:cNvPr>
          <p:cNvSpPr txBox="1">
            <a:spLocks/>
          </p:cNvSpPr>
          <p:nvPr/>
        </p:nvSpPr>
        <p:spPr>
          <a:xfrm>
            <a:off x="760476" y="2204072"/>
            <a:ext cx="10789099" cy="4653928"/>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sz="2200" b="1" dirty="0">
                <a:solidFill>
                  <a:srgbClr val="202C8F"/>
                </a:solidFill>
              </a:rPr>
              <a:t>If you see a building is on fire, what would you do _____________</a:t>
            </a:r>
          </a:p>
          <a:p>
            <a:pPr>
              <a:buFont typeface="Wingdings" pitchFamily="2" charset="2"/>
              <a:buChar char="Ø"/>
            </a:pPr>
            <a:r>
              <a:rPr lang="en-US" sz="2200" b="1" dirty="0" err="1">
                <a:solidFill>
                  <a:srgbClr val="202C8F"/>
                </a:solidFill>
              </a:rPr>
              <a:t>锄禾日当午</a:t>
            </a:r>
            <a:r>
              <a:rPr lang="en-US" sz="2200" b="1" dirty="0">
                <a:solidFill>
                  <a:srgbClr val="202C8F"/>
                </a:solidFill>
              </a:rPr>
              <a:t>_____________</a:t>
            </a:r>
          </a:p>
          <a:p>
            <a:pPr>
              <a:buFont typeface="Wingdings" pitchFamily="2" charset="2"/>
              <a:buChar char="Ø"/>
            </a:pPr>
            <a:r>
              <a:rPr lang="en-US" sz="2200" b="1" dirty="0" err="1">
                <a:solidFill>
                  <a:srgbClr val="202C8F"/>
                </a:solidFill>
              </a:rPr>
              <a:t>Wh_t</a:t>
            </a:r>
            <a:r>
              <a:rPr lang="en-US" sz="2200" b="1" dirty="0">
                <a:solidFill>
                  <a:srgbClr val="202C8F"/>
                </a:solidFill>
              </a:rPr>
              <a:t> is </a:t>
            </a:r>
            <a:r>
              <a:rPr lang="en-US" sz="2200" b="1" dirty="0" err="1">
                <a:solidFill>
                  <a:srgbClr val="202C8F"/>
                </a:solidFill>
              </a:rPr>
              <a:t>yo_r</a:t>
            </a:r>
            <a:r>
              <a:rPr lang="en-US" sz="2200" b="1" dirty="0">
                <a:solidFill>
                  <a:srgbClr val="202C8F"/>
                </a:solidFill>
              </a:rPr>
              <a:t> </a:t>
            </a:r>
            <a:r>
              <a:rPr lang="en-US" sz="2200" b="1" dirty="0" err="1">
                <a:solidFill>
                  <a:srgbClr val="202C8F"/>
                </a:solidFill>
              </a:rPr>
              <a:t>n_me</a:t>
            </a:r>
            <a:endParaRPr lang="en-US" sz="2200" b="1" dirty="0">
              <a:solidFill>
                <a:srgbClr val="202C8F"/>
              </a:solidFill>
            </a:endParaRPr>
          </a:p>
          <a:p>
            <a:pPr>
              <a:buFont typeface="Wingdings" pitchFamily="2" charset="2"/>
              <a:buChar char="Ø"/>
            </a:pPr>
            <a:endParaRPr lang="en-US" sz="2200" b="1" dirty="0">
              <a:solidFill>
                <a:srgbClr val="202C8F"/>
              </a:solidFill>
            </a:endParaRPr>
          </a:p>
          <a:p>
            <a:pPr marL="0" indent="0">
              <a:buNone/>
            </a:pPr>
            <a:endParaRPr lang="en-US" sz="2200" dirty="0">
              <a:solidFill>
                <a:srgbClr val="202C8F"/>
              </a:solidFill>
            </a:endParaRPr>
          </a:p>
          <a:p>
            <a:pPr marL="0" indent="0">
              <a:buNone/>
            </a:pPr>
            <a:br>
              <a:rPr lang="en-US" sz="2200" dirty="0">
                <a:solidFill>
                  <a:srgbClr val="202C8F"/>
                </a:solidFill>
              </a:rPr>
            </a:br>
            <a:endParaRPr lang="en-US" sz="2200" dirty="0">
              <a:solidFill>
                <a:srgbClr val="202C8F"/>
              </a:solidFill>
            </a:endParaRPr>
          </a:p>
          <a:p>
            <a:pPr>
              <a:buFontTx/>
              <a:buChar char="-"/>
            </a:pPr>
            <a:endParaRPr lang="en-US" sz="2200" dirty="0">
              <a:solidFill>
                <a:srgbClr val="202C8F"/>
              </a:solidFill>
            </a:endParaRPr>
          </a:p>
          <a:p>
            <a:pPr>
              <a:buFontTx/>
              <a:buChar char="-"/>
            </a:pPr>
            <a:endParaRPr lang="en-US" sz="2200" dirty="0">
              <a:solidFill>
                <a:srgbClr val="202C8F"/>
              </a:solidFill>
            </a:endParaRPr>
          </a:p>
          <a:p>
            <a:pPr>
              <a:buFontTx/>
              <a:buChar char="-"/>
            </a:pPr>
            <a:endParaRPr lang="en-US" sz="2200" dirty="0">
              <a:solidFill>
                <a:srgbClr val="C00000"/>
              </a:solidFill>
            </a:endParaRPr>
          </a:p>
          <a:p>
            <a:pPr marL="0" indent="0">
              <a:buNone/>
            </a:pPr>
            <a:endParaRPr lang="en-US" sz="2200" dirty="0">
              <a:solidFill>
                <a:srgbClr val="C00000"/>
              </a:solidFill>
            </a:endParaRPr>
          </a:p>
          <a:p>
            <a:pPr>
              <a:buFontTx/>
              <a:buChar char="-"/>
            </a:pPr>
            <a:endParaRPr lang="en-US" sz="2200" dirty="0"/>
          </a:p>
          <a:p>
            <a:pPr>
              <a:buFontTx/>
              <a:buChar char="-"/>
            </a:pPr>
            <a:endParaRPr lang="en-US" sz="1800" dirty="0"/>
          </a:p>
          <a:p>
            <a:pPr>
              <a:buFontTx/>
              <a:buChar char="-"/>
            </a:pPr>
            <a:endParaRPr lang="en-US" sz="2400" dirty="0"/>
          </a:p>
          <a:p>
            <a:pPr>
              <a:buFontTx/>
              <a:buChar char="-"/>
            </a:pPr>
            <a:endParaRPr lang="en-US" sz="2400" dirty="0"/>
          </a:p>
          <a:p>
            <a:pPr marL="0" indent="0">
              <a:buNone/>
            </a:pPr>
            <a:r>
              <a:rPr lang="en-US" sz="2000" dirty="0"/>
              <a:t> </a:t>
            </a:r>
          </a:p>
        </p:txBody>
      </p:sp>
    </p:spTree>
    <p:extLst>
      <p:ext uri="{BB962C8B-B14F-4D97-AF65-F5344CB8AC3E}">
        <p14:creationId xmlns:p14="http://schemas.microsoft.com/office/powerpoint/2010/main" val="4178241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mouse with a mouth open&#10;&#10;Description automatically generated">
            <a:extLst>
              <a:ext uri="{FF2B5EF4-FFF2-40B4-BE49-F238E27FC236}">
                <a16:creationId xmlns:a16="http://schemas.microsoft.com/office/drawing/2014/main" id="{DB951D98-B5E4-E15F-14F2-ED41262051A9}"/>
              </a:ext>
            </a:extLst>
          </p:cNvPr>
          <p:cNvPicPr>
            <a:picLocks noChangeAspect="1"/>
          </p:cNvPicPr>
          <p:nvPr/>
        </p:nvPicPr>
        <p:blipFill>
          <a:blip r:embed="rId2"/>
          <a:stretch>
            <a:fillRect/>
          </a:stretch>
        </p:blipFill>
        <p:spPr>
          <a:xfrm>
            <a:off x="2626224" y="395440"/>
            <a:ext cx="7513504" cy="6080516"/>
          </a:xfrm>
          <a:prstGeom prst="rect">
            <a:avLst/>
          </a:prstGeom>
        </p:spPr>
      </p:pic>
    </p:spTree>
    <p:extLst>
      <p:ext uri="{BB962C8B-B14F-4D97-AF65-F5344CB8AC3E}">
        <p14:creationId xmlns:p14="http://schemas.microsoft.com/office/powerpoint/2010/main" val="3051676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et of numbers drawn on a white background&#10;&#10;Description automatically generated">
            <a:extLst>
              <a:ext uri="{FF2B5EF4-FFF2-40B4-BE49-F238E27FC236}">
                <a16:creationId xmlns:a16="http://schemas.microsoft.com/office/drawing/2014/main" id="{86F8736B-9AD3-F7FA-6FA6-521D74B41276}"/>
              </a:ext>
            </a:extLst>
          </p:cNvPr>
          <p:cNvPicPr>
            <a:picLocks noChangeAspect="1"/>
          </p:cNvPicPr>
          <p:nvPr/>
        </p:nvPicPr>
        <p:blipFill>
          <a:blip r:embed="rId2"/>
          <a:stretch>
            <a:fillRect/>
          </a:stretch>
        </p:blipFill>
        <p:spPr>
          <a:xfrm>
            <a:off x="3515355" y="0"/>
            <a:ext cx="5161289" cy="6904780"/>
          </a:xfrm>
          <a:prstGeom prst="rect">
            <a:avLst/>
          </a:prstGeom>
        </p:spPr>
      </p:pic>
    </p:spTree>
    <p:extLst>
      <p:ext uri="{BB962C8B-B14F-4D97-AF65-F5344CB8AC3E}">
        <p14:creationId xmlns:p14="http://schemas.microsoft.com/office/powerpoint/2010/main" val="145681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0746-0D23-AA4F-AAB1-AFEE0DAC5E29}"/>
              </a:ext>
            </a:extLst>
          </p:cNvPr>
          <p:cNvSpPr>
            <a:spLocks noGrp="1"/>
          </p:cNvSpPr>
          <p:nvPr>
            <p:ph type="ctrTitle"/>
          </p:nvPr>
        </p:nvSpPr>
        <p:spPr>
          <a:xfrm>
            <a:off x="1545336" y="1060704"/>
            <a:ext cx="5197309" cy="667512"/>
          </a:xfrm>
        </p:spPr>
        <p:txBody>
          <a:bodyPr/>
          <a:lstStyle/>
          <a:p>
            <a:r>
              <a:rPr lang="en-US" dirty="0"/>
              <a:t>Perspectives</a:t>
            </a:r>
          </a:p>
        </p:txBody>
      </p:sp>
      <p:sp>
        <p:nvSpPr>
          <p:cNvPr id="3" name="Subtitle 2">
            <a:extLst>
              <a:ext uri="{FF2B5EF4-FFF2-40B4-BE49-F238E27FC236}">
                <a16:creationId xmlns:a16="http://schemas.microsoft.com/office/drawing/2014/main" id="{B7E7C795-E4DD-E142-81E4-EB7D7EB46FE6}"/>
              </a:ext>
            </a:extLst>
          </p:cNvPr>
          <p:cNvSpPr>
            <a:spLocks noGrp="1"/>
          </p:cNvSpPr>
          <p:nvPr>
            <p:ph type="subTitle" idx="1"/>
          </p:nvPr>
        </p:nvSpPr>
        <p:spPr>
          <a:xfrm>
            <a:off x="1545336" y="2059040"/>
            <a:ext cx="4169664" cy="3342953"/>
          </a:xfrm>
        </p:spPr>
        <p:txBody>
          <a:bodyPr/>
          <a:lstStyle/>
          <a:p>
            <a:pPr marL="342900" indent="-342900">
              <a:buFontTx/>
              <a:buChar char="-"/>
            </a:pPr>
            <a:r>
              <a:rPr lang="en-US" dirty="0"/>
              <a:t>Structuralism</a:t>
            </a:r>
          </a:p>
          <a:p>
            <a:pPr marL="342900" indent="-342900">
              <a:buFontTx/>
              <a:buChar char="-"/>
            </a:pPr>
            <a:r>
              <a:rPr lang="en-US" dirty="0"/>
              <a:t>Functionalism</a:t>
            </a:r>
          </a:p>
          <a:p>
            <a:pPr marL="342900" indent="-342900">
              <a:buFontTx/>
              <a:buChar char="-"/>
            </a:pPr>
            <a:r>
              <a:rPr lang="en-US" dirty="0"/>
              <a:t>Gestalt Psychology Psychoanalysis</a:t>
            </a:r>
          </a:p>
          <a:p>
            <a:pPr marL="342900" indent="-342900">
              <a:buFontTx/>
              <a:buChar char="-"/>
            </a:pPr>
            <a:r>
              <a:rPr lang="en-US" dirty="0"/>
              <a:t>Behaviorism  </a:t>
            </a:r>
          </a:p>
          <a:p>
            <a:pPr marL="342900" indent="-342900">
              <a:buFontTx/>
              <a:buChar char="-"/>
            </a:pPr>
            <a:r>
              <a:rPr lang="en-US" dirty="0"/>
              <a:t>Humanistic</a:t>
            </a:r>
          </a:p>
          <a:p>
            <a:pPr marL="342900" indent="-342900">
              <a:buFontTx/>
              <a:buChar char="-"/>
            </a:pPr>
            <a:r>
              <a:rPr lang="en-US" b="1" dirty="0"/>
              <a:t>Cognitivism</a:t>
            </a:r>
          </a:p>
          <a:p>
            <a:pPr marL="342900" indent="-342900">
              <a:buFontTx/>
              <a:buChar char="-"/>
            </a:pPr>
            <a:endParaRPr lang="en-US" dirty="0"/>
          </a:p>
        </p:txBody>
      </p:sp>
    </p:spTree>
    <p:extLst>
      <p:ext uri="{BB962C8B-B14F-4D97-AF65-F5344CB8AC3E}">
        <p14:creationId xmlns:p14="http://schemas.microsoft.com/office/powerpoint/2010/main" val="1340720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different colors&#10;&#10;Description automatically generated">
            <a:extLst>
              <a:ext uri="{FF2B5EF4-FFF2-40B4-BE49-F238E27FC236}">
                <a16:creationId xmlns:a16="http://schemas.microsoft.com/office/drawing/2014/main" id="{559C075F-5DA0-525B-3C0E-A14D87BE45EF}"/>
              </a:ext>
            </a:extLst>
          </p:cNvPr>
          <p:cNvPicPr>
            <a:picLocks noChangeAspect="1"/>
          </p:cNvPicPr>
          <p:nvPr/>
        </p:nvPicPr>
        <p:blipFill>
          <a:blip r:embed="rId2"/>
          <a:stretch>
            <a:fillRect/>
          </a:stretch>
        </p:blipFill>
        <p:spPr>
          <a:xfrm>
            <a:off x="1696493" y="1132779"/>
            <a:ext cx="9100153" cy="4592442"/>
          </a:xfrm>
          <a:prstGeom prst="rect">
            <a:avLst/>
          </a:prstGeom>
        </p:spPr>
      </p:pic>
    </p:spTree>
    <p:extLst>
      <p:ext uri="{BB962C8B-B14F-4D97-AF65-F5344CB8AC3E}">
        <p14:creationId xmlns:p14="http://schemas.microsoft.com/office/powerpoint/2010/main" val="381591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different colors&#10;&#10;Description automatically generated">
            <a:extLst>
              <a:ext uri="{FF2B5EF4-FFF2-40B4-BE49-F238E27FC236}">
                <a16:creationId xmlns:a16="http://schemas.microsoft.com/office/drawing/2014/main" id="{559C075F-5DA0-525B-3C0E-A14D87BE45EF}"/>
              </a:ext>
            </a:extLst>
          </p:cNvPr>
          <p:cNvPicPr>
            <a:picLocks noChangeAspect="1"/>
          </p:cNvPicPr>
          <p:nvPr/>
        </p:nvPicPr>
        <p:blipFill>
          <a:blip r:embed="rId2"/>
          <a:stretch>
            <a:fillRect/>
          </a:stretch>
        </p:blipFill>
        <p:spPr>
          <a:xfrm>
            <a:off x="3863496" y="3256767"/>
            <a:ext cx="4766937" cy="2405661"/>
          </a:xfrm>
          <a:prstGeom prst="rect">
            <a:avLst/>
          </a:prstGeom>
        </p:spPr>
      </p:pic>
      <p:sp>
        <p:nvSpPr>
          <p:cNvPr id="2" name="Title 1">
            <a:extLst>
              <a:ext uri="{FF2B5EF4-FFF2-40B4-BE49-F238E27FC236}">
                <a16:creationId xmlns:a16="http://schemas.microsoft.com/office/drawing/2014/main" id="{623199ED-8305-89EF-F33C-4CC99FE79A08}"/>
              </a:ext>
            </a:extLst>
          </p:cNvPr>
          <p:cNvSpPr>
            <a:spLocks noGrp="1"/>
          </p:cNvSpPr>
          <p:nvPr>
            <p:ph type="title"/>
          </p:nvPr>
        </p:nvSpPr>
        <p:spPr>
          <a:xfrm>
            <a:off x="760476" y="1057884"/>
            <a:ext cx="10671048" cy="768096"/>
          </a:xfrm>
        </p:spPr>
        <p:txBody>
          <a:bodyPr/>
          <a:lstStyle/>
          <a:p>
            <a:r>
              <a:rPr lang="en-US" dirty="0"/>
              <a:t>The Stroop Effect</a:t>
            </a:r>
          </a:p>
        </p:txBody>
      </p:sp>
      <p:sp>
        <p:nvSpPr>
          <p:cNvPr id="4" name="Subtitle 2">
            <a:extLst>
              <a:ext uri="{FF2B5EF4-FFF2-40B4-BE49-F238E27FC236}">
                <a16:creationId xmlns:a16="http://schemas.microsoft.com/office/drawing/2014/main" id="{ABDBBF41-E603-4B51-F18C-B1FEDC6A5E83}"/>
              </a:ext>
            </a:extLst>
          </p:cNvPr>
          <p:cNvSpPr txBox="1">
            <a:spLocks/>
          </p:cNvSpPr>
          <p:nvPr/>
        </p:nvSpPr>
        <p:spPr>
          <a:xfrm>
            <a:off x="760476" y="2046877"/>
            <a:ext cx="10789099" cy="1610722"/>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sz="2200" dirty="0">
                <a:solidFill>
                  <a:srgbClr val="202C8F"/>
                </a:solidFill>
              </a:rPr>
              <a:t>This is an example of top-down processing because we understand and process the concept of reading the words in front of us rather than identifying the color</a:t>
            </a:r>
            <a:endParaRPr lang="en-US" sz="2200" b="1" dirty="0">
              <a:solidFill>
                <a:srgbClr val="202C8F"/>
              </a:solidFill>
            </a:endParaRPr>
          </a:p>
          <a:p>
            <a:pPr marL="0" indent="0">
              <a:buNone/>
            </a:pPr>
            <a:endParaRPr lang="en-US" sz="2200" dirty="0">
              <a:solidFill>
                <a:srgbClr val="202C8F"/>
              </a:solidFill>
            </a:endParaRPr>
          </a:p>
          <a:p>
            <a:pPr marL="0" indent="0">
              <a:buNone/>
            </a:pPr>
            <a:endParaRPr lang="en-US" sz="2200" dirty="0"/>
          </a:p>
          <a:p>
            <a:pPr>
              <a:buFontTx/>
              <a:buChar char="-"/>
            </a:pPr>
            <a:endParaRPr lang="en-US" sz="1800" dirty="0"/>
          </a:p>
          <a:p>
            <a:pPr>
              <a:buFontTx/>
              <a:buChar char="-"/>
            </a:pPr>
            <a:endParaRPr lang="en-US" sz="2400" dirty="0"/>
          </a:p>
          <a:p>
            <a:pPr>
              <a:buFontTx/>
              <a:buChar char="-"/>
            </a:pPr>
            <a:endParaRPr lang="en-US" sz="2400" dirty="0"/>
          </a:p>
          <a:p>
            <a:pPr marL="0" indent="0">
              <a:buNone/>
            </a:pPr>
            <a:r>
              <a:rPr lang="en-US" sz="2000" dirty="0"/>
              <a:t> </a:t>
            </a:r>
          </a:p>
        </p:txBody>
      </p:sp>
    </p:spTree>
    <p:extLst>
      <p:ext uri="{BB962C8B-B14F-4D97-AF65-F5344CB8AC3E}">
        <p14:creationId xmlns:p14="http://schemas.microsoft.com/office/powerpoint/2010/main" val="477277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645A3-BFB9-CBE2-C241-1F875441BE57}"/>
              </a:ext>
            </a:extLst>
          </p:cNvPr>
          <p:cNvSpPr>
            <a:spLocks noGrp="1"/>
          </p:cNvSpPr>
          <p:nvPr>
            <p:ph type="title"/>
          </p:nvPr>
        </p:nvSpPr>
        <p:spPr>
          <a:xfrm>
            <a:off x="760476" y="790267"/>
            <a:ext cx="10671048" cy="768096"/>
          </a:xfrm>
        </p:spPr>
        <p:txBody>
          <a:bodyPr/>
          <a:lstStyle/>
          <a:p>
            <a:r>
              <a:rPr lang="en-US" dirty="0"/>
              <a:t>Bottom-up processing</a:t>
            </a:r>
          </a:p>
        </p:txBody>
      </p:sp>
      <p:sp>
        <p:nvSpPr>
          <p:cNvPr id="5" name="Subtitle 2">
            <a:extLst>
              <a:ext uri="{FF2B5EF4-FFF2-40B4-BE49-F238E27FC236}">
                <a16:creationId xmlns:a16="http://schemas.microsoft.com/office/drawing/2014/main" id="{E1E8D83A-EA61-7DB6-6ECE-FEF03731FBA7}"/>
              </a:ext>
            </a:extLst>
          </p:cNvPr>
          <p:cNvSpPr txBox="1">
            <a:spLocks/>
          </p:cNvSpPr>
          <p:nvPr/>
        </p:nvSpPr>
        <p:spPr>
          <a:xfrm>
            <a:off x="760476" y="1646045"/>
            <a:ext cx="10789099" cy="4653928"/>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sz="2200" dirty="0">
                <a:solidFill>
                  <a:srgbClr val="202C8F"/>
                </a:solidFill>
              </a:rPr>
              <a:t>Doesn't use any previous knowledge to assess information</a:t>
            </a:r>
          </a:p>
          <a:p>
            <a:pPr>
              <a:buFont typeface="Wingdings" pitchFamily="2" charset="2"/>
              <a:buChar char="Ø"/>
            </a:pPr>
            <a:r>
              <a:rPr lang="en-US" sz="2200" dirty="0">
                <a:solidFill>
                  <a:srgbClr val="202C8F"/>
                </a:solidFill>
              </a:rPr>
              <a:t>Begins when our senses take in the most basic aspects of a stimulus, then our brain uses that data to form a complete picture of the information</a:t>
            </a:r>
          </a:p>
          <a:p>
            <a:pPr>
              <a:buFont typeface="Wingdings" pitchFamily="2" charset="2"/>
              <a:buChar char="Ø"/>
            </a:pPr>
            <a:r>
              <a:rPr lang="en-US" sz="2200" b="1" dirty="0">
                <a:solidFill>
                  <a:srgbClr val="202C8F"/>
                </a:solidFill>
              </a:rPr>
              <a:t>“Data-driven processing”</a:t>
            </a:r>
          </a:p>
          <a:p>
            <a:pPr>
              <a:buFont typeface="Wingdings" pitchFamily="2" charset="2"/>
              <a:buChar char="Ø"/>
            </a:pPr>
            <a:endParaRPr lang="en-US" sz="2200" b="1" dirty="0">
              <a:solidFill>
                <a:srgbClr val="202C8F"/>
              </a:solidFill>
            </a:endParaRPr>
          </a:p>
          <a:p>
            <a:pPr>
              <a:buFont typeface="Wingdings" pitchFamily="2" charset="2"/>
              <a:buChar char="Ø"/>
            </a:pPr>
            <a:endParaRPr lang="en-US" sz="2200" b="1" dirty="0">
              <a:solidFill>
                <a:srgbClr val="202C8F"/>
              </a:solidFill>
            </a:endParaRPr>
          </a:p>
          <a:p>
            <a:pPr marL="0" indent="0">
              <a:buNone/>
            </a:pPr>
            <a:endParaRPr lang="en-US" sz="2200" dirty="0">
              <a:solidFill>
                <a:srgbClr val="202C8F"/>
              </a:solidFill>
            </a:endParaRPr>
          </a:p>
          <a:p>
            <a:pPr marL="0" indent="0">
              <a:buNone/>
            </a:pPr>
            <a:br>
              <a:rPr lang="en-US" sz="2200" dirty="0">
                <a:solidFill>
                  <a:srgbClr val="202C8F"/>
                </a:solidFill>
              </a:rPr>
            </a:br>
            <a:endParaRPr lang="en-US" sz="2200" dirty="0">
              <a:solidFill>
                <a:srgbClr val="202C8F"/>
              </a:solidFill>
            </a:endParaRPr>
          </a:p>
          <a:p>
            <a:pPr>
              <a:buFontTx/>
              <a:buChar char="-"/>
            </a:pPr>
            <a:endParaRPr lang="en-US" sz="2200" dirty="0">
              <a:solidFill>
                <a:srgbClr val="202C8F"/>
              </a:solidFill>
            </a:endParaRPr>
          </a:p>
          <a:p>
            <a:pPr>
              <a:buFontTx/>
              <a:buChar char="-"/>
            </a:pPr>
            <a:endParaRPr lang="en-US" sz="2200" dirty="0">
              <a:solidFill>
                <a:srgbClr val="202C8F"/>
              </a:solidFill>
            </a:endParaRPr>
          </a:p>
          <a:p>
            <a:pPr>
              <a:buFontTx/>
              <a:buChar char="-"/>
            </a:pPr>
            <a:endParaRPr lang="en-US" sz="2200" dirty="0">
              <a:solidFill>
                <a:srgbClr val="C00000"/>
              </a:solidFill>
            </a:endParaRPr>
          </a:p>
          <a:p>
            <a:pPr marL="0" indent="0">
              <a:buNone/>
            </a:pPr>
            <a:endParaRPr lang="en-US" sz="2200" dirty="0">
              <a:solidFill>
                <a:srgbClr val="C00000"/>
              </a:solidFill>
            </a:endParaRPr>
          </a:p>
          <a:p>
            <a:pPr>
              <a:buFontTx/>
              <a:buChar char="-"/>
            </a:pPr>
            <a:endParaRPr lang="en-US" sz="2200" dirty="0"/>
          </a:p>
          <a:p>
            <a:pPr>
              <a:buFontTx/>
              <a:buChar char="-"/>
            </a:pPr>
            <a:endParaRPr lang="en-US" sz="1800" dirty="0"/>
          </a:p>
          <a:p>
            <a:pPr>
              <a:buFontTx/>
              <a:buChar char="-"/>
            </a:pPr>
            <a:endParaRPr lang="en-US" sz="2400" dirty="0"/>
          </a:p>
          <a:p>
            <a:pPr>
              <a:buFontTx/>
              <a:buChar char="-"/>
            </a:pPr>
            <a:endParaRPr lang="en-US" sz="2400" dirty="0"/>
          </a:p>
          <a:p>
            <a:pPr marL="0" indent="0">
              <a:buNone/>
            </a:pPr>
            <a:r>
              <a:rPr lang="en-US" sz="2000" dirty="0"/>
              <a:t> </a:t>
            </a:r>
          </a:p>
        </p:txBody>
      </p:sp>
      <p:sp>
        <p:nvSpPr>
          <p:cNvPr id="3" name="Triangle 2">
            <a:extLst>
              <a:ext uri="{FF2B5EF4-FFF2-40B4-BE49-F238E27FC236}">
                <a16:creationId xmlns:a16="http://schemas.microsoft.com/office/drawing/2014/main" id="{761C661E-8245-4721-7B0D-B0C7AC53F852}"/>
              </a:ext>
            </a:extLst>
          </p:cNvPr>
          <p:cNvSpPr/>
          <p:nvPr/>
        </p:nvSpPr>
        <p:spPr>
          <a:xfrm>
            <a:off x="4847573" y="3995803"/>
            <a:ext cx="2492679" cy="246762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60189F7-6713-635B-0EE6-239A0DAA261F}"/>
              </a:ext>
            </a:extLst>
          </p:cNvPr>
          <p:cNvSpPr txBox="1"/>
          <p:nvPr/>
        </p:nvSpPr>
        <p:spPr>
          <a:xfrm>
            <a:off x="5505446" y="4422495"/>
            <a:ext cx="1176925" cy="369332"/>
          </a:xfrm>
          <a:prstGeom prst="rect">
            <a:avLst/>
          </a:prstGeom>
          <a:noFill/>
        </p:spPr>
        <p:txBody>
          <a:bodyPr wrap="none" rtlCol="0">
            <a:spAutoFit/>
          </a:bodyPr>
          <a:lstStyle/>
          <a:p>
            <a:r>
              <a:rPr lang="en-US" b="1" dirty="0"/>
              <a:t>Thoughts</a:t>
            </a:r>
          </a:p>
        </p:txBody>
      </p:sp>
      <p:sp>
        <p:nvSpPr>
          <p:cNvPr id="6" name="TextBox 5">
            <a:extLst>
              <a:ext uri="{FF2B5EF4-FFF2-40B4-BE49-F238E27FC236}">
                <a16:creationId xmlns:a16="http://schemas.microsoft.com/office/drawing/2014/main" id="{654CADBD-29B3-DD7B-945C-F2E4A3FF7F5F}"/>
              </a:ext>
            </a:extLst>
          </p:cNvPr>
          <p:cNvSpPr txBox="1"/>
          <p:nvPr/>
        </p:nvSpPr>
        <p:spPr>
          <a:xfrm>
            <a:off x="5691396" y="6012370"/>
            <a:ext cx="843501" cy="369332"/>
          </a:xfrm>
          <a:prstGeom prst="rect">
            <a:avLst/>
          </a:prstGeom>
          <a:noFill/>
        </p:spPr>
        <p:txBody>
          <a:bodyPr wrap="none" rtlCol="0">
            <a:spAutoFit/>
          </a:bodyPr>
          <a:lstStyle/>
          <a:p>
            <a:r>
              <a:rPr lang="en-US" b="1" dirty="0"/>
              <a:t>Senses</a:t>
            </a:r>
          </a:p>
        </p:txBody>
      </p:sp>
      <p:sp>
        <p:nvSpPr>
          <p:cNvPr id="9" name="Down Arrow 8">
            <a:extLst>
              <a:ext uri="{FF2B5EF4-FFF2-40B4-BE49-F238E27FC236}">
                <a16:creationId xmlns:a16="http://schemas.microsoft.com/office/drawing/2014/main" id="{FE159627-F43B-9E8B-F8DD-3CE55EE9FDDE}"/>
              </a:ext>
            </a:extLst>
          </p:cNvPr>
          <p:cNvSpPr/>
          <p:nvPr/>
        </p:nvSpPr>
        <p:spPr>
          <a:xfrm rot="10800000">
            <a:off x="5899755" y="4955284"/>
            <a:ext cx="388310" cy="92370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83917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645A3-BFB9-CBE2-C241-1F875441BE57}"/>
              </a:ext>
            </a:extLst>
          </p:cNvPr>
          <p:cNvSpPr>
            <a:spLocks noGrp="1"/>
          </p:cNvSpPr>
          <p:nvPr>
            <p:ph type="title"/>
          </p:nvPr>
        </p:nvSpPr>
        <p:spPr>
          <a:xfrm>
            <a:off x="758384" y="651726"/>
            <a:ext cx="10671048" cy="768096"/>
          </a:xfrm>
        </p:spPr>
        <p:txBody>
          <a:bodyPr>
            <a:normAutofit fontScale="90000"/>
          </a:bodyPr>
          <a:lstStyle/>
          <a:p>
            <a:r>
              <a:rPr lang="en-US" dirty="0"/>
              <a:t>Examples of</a:t>
            </a:r>
            <a:br>
              <a:rPr lang="en-US" dirty="0"/>
            </a:br>
            <a:r>
              <a:rPr lang="en-US" dirty="0"/>
              <a:t>Bottom-up processing</a:t>
            </a:r>
          </a:p>
        </p:txBody>
      </p:sp>
      <p:sp>
        <p:nvSpPr>
          <p:cNvPr id="5" name="Subtitle 2">
            <a:extLst>
              <a:ext uri="{FF2B5EF4-FFF2-40B4-BE49-F238E27FC236}">
                <a16:creationId xmlns:a16="http://schemas.microsoft.com/office/drawing/2014/main" id="{E1E8D83A-EA61-7DB6-6ECE-FEF03731FBA7}"/>
              </a:ext>
            </a:extLst>
          </p:cNvPr>
          <p:cNvSpPr txBox="1">
            <a:spLocks/>
          </p:cNvSpPr>
          <p:nvPr/>
        </p:nvSpPr>
        <p:spPr>
          <a:xfrm>
            <a:off x="758384" y="2464863"/>
            <a:ext cx="10789099" cy="1957632"/>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sz="2200" dirty="0">
                <a:solidFill>
                  <a:srgbClr val="202C8F"/>
                </a:solidFill>
              </a:rPr>
              <a:t>Interpreting road signs when driving</a:t>
            </a:r>
          </a:p>
          <a:p>
            <a:pPr>
              <a:buFont typeface="Wingdings" pitchFamily="2" charset="2"/>
              <a:buChar char="Ø"/>
            </a:pPr>
            <a:endParaRPr lang="en-US" sz="2200" b="1" dirty="0">
              <a:solidFill>
                <a:srgbClr val="202C8F"/>
              </a:solidFill>
            </a:endParaRPr>
          </a:p>
          <a:p>
            <a:pPr marL="0" indent="0">
              <a:buNone/>
            </a:pPr>
            <a:endParaRPr lang="en-US" sz="2200" dirty="0">
              <a:solidFill>
                <a:srgbClr val="202C8F"/>
              </a:solidFill>
            </a:endParaRPr>
          </a:p>
          <a:p>
            <a:pPr>
              <a:buFontTx/>
              <a:buChar char="-"/>
            </a:pPr>
            <a:endParaRPr lang="en-US" sz="2200" dirty="0">
              <a:solidFill>
                <a:srgbClr val="C00000"/>
              </a:solidFill>
            </a:endParaRPr>
          </a:p>
          <a:p>
            <a:pPr marL="0" indent="0">
              <a:buNone/>
            </a:pPr>
            <a:endParaRPr lang="en-US" sz="2200" dirty="0">
              <a:solidFill>
                <a:srgbClr val="C00000"/>
              </a:solidFill>
            </a:endParaRPr>
          </a:p>
          <a:p>
            <a:pPr>
              <a:buFontTx/>
              <a:buChar char="-"/>
            </a:pPr>
            <a:endParaRPr lang="en-US" sz="2200" dirty="0"/>
          </a:p>
          <a:p>
            <a:pPr>
              <a:buFontTx/>
              <a:buChar char="-"/>
            </a:pPr>
            <a:endParaRPr lang="en-US" sz="1800" dirty="0"/>
          </a:p>
          <a:p>
            <a:pPr>
              <a:buFontTx/>
              <a:buChar char="-"/>
            </a:pPr>
            <a:endParaRPr lang="en-US" sz="2400" dirty="0"/>
          </a:p>
          <a:p>
            <a:pPr>
              <a:buFontTx/>
              <a:buChar char="-"/>
            </a:pPr>
            <a:endParaRPr lang="en-US" sz="2400" dirty="0"/>
          </a:p>
          <a:p>
            <a:pPr marL="0" indent="0">
              <a:buNone/>
            </a:pPr>
            <a:r>
              <a:rPr lang="en-US" sz="2000" dirty="0"/>
              <a:t> </a:t>
            </a:r>
          </a:p>
        </p:txBody>
      </p:sp>
    </p:spTree>
    <p:extLst>
      <p:ext uri="{BB962C8B-B14F-4D97-AF65-F5344CB8AC3E}">
        <p14:creationId xmlns:p14="http://schemas.microsoft.com/office/powerpoint/2010/main" val="795867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645A3-BFB9-CBE2-C241-1F875441BE57}"/>
              </a:ext>
            </a:extLst>
          </p:cNvPr>
          <p:cNvSpPr>
            <a:spLocks noGrp="1"/>
          </p:cNvSpPr>
          <p:nvPr>
            <p:ph type="title"/>
          </p:nvPr>
        </p:nvSpPr>
        <p:spPr>
          <a:xfrm>
            <a:off x="758383" y="476362"/>
            <a:ext cx="10671048" cy="768096"/>
          </a:xfrm>
        </p:spPr>
        <p:txBody>
          <a:bodyPr>
            <a:normAutofit fontScale="90000"/>
          </a:bodyPr>
          <a:lstStyle/>
          <a:p>
            <a:r>
              <a:rPr lang="en-US" dirty="0"/>
              <a:t>Examples of</a:t>
            </a:r>
            <a:br>
              <a:rPr lang="en-US" dirty="0"/>
            </a:br>
            <a:r>
              <a:rPr lang="en-US" dirty="0"/>
              <a:t>Bottom-up processing</a:t>
            </a:r>
          </a:p>
        </p:txBody>
      </p:sp>
      <p:sp>
        <p:nvSpPr>
          <p:cNvPr id="5" name="Subtitle 2">
            <a:extLst>
              <a:ext uri="{FF2B5EF4-FFF2-40B4-BE49-F238E27FC236}">
                <a16:creationId xmlns:a16="http://schemas.microsoft.com/office/drawing/2014/main" id="{E1E8D83A-EA61-7DB6-6ECE-FEF03731FBA7}"/>
              </a:ext>
            </a:extLst>
          </p:cNvPr>
          <p:cNvSpPr txBox="1">
            <a:spLocks/>
          </p:cNvSpPr>
          <p:nvPr/>
        </p:nvSpPr>
        <p:spPr>
          <a:xfrm>
            <a:off x="699357" y="1863614"/>
            <a:ext cx="10789099" cy="1957632"/>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sz="2200" b="1" dirty="0">
                <a:solidFill>
                  <a:srgbClr val="202C8F"/>
                </a:solidFill>
              </a:rPr>
              <a:t>Prosopagnosia (</a:t>
            </a:r>
            <a:r>
              <a:rPr lang="en-US" sz="2200" b="1" dirty="0" err="1">
                <a:solidFill>
                  <a:srgbClr val="202C8F"/>
                </a:solidFill>
              </a:rPr>
              <a:t>脸盲症</a:t>
            </a:r>
            <a:r>
              <a:rPr lang="zh-CN" altLang="en-US" sz="2200" b="1" dirty="0">
                <a:solidFill>
                  <a:srgbClr val="202C8F"/>
                </a:solidFill>
              </a:rPr>
              <a:t>）</a:t>
            </a:r>
            <a:endParaRPr lang="en-US" altLang="zh-CN" sz="2200" b="1" dirty="0">
              <a:solidFill>
                <a:srgbClr val="202C8F"/>
              </a:solidFill>
            </a:endParaRPr>
          </a:p>
          <a:p>
            <a:pPr>
              <a:buFontTx/>
              <a:buChar char="-"/>
            </a:pPr>
            <a:r>
              <a:rPr lang="en-US" altLang="zh-CN" sz="2200" dirty="0">
                <a:solidFill>
                  <a:srgbClr val="202C8F"/>
                </a:solidFill>
              </a:rPr>
              <a:t>Patients with Prosopagnosia </a:t>
            </a:r>
            <a:r>
              <a:rPr lang="en-US" altLang="zh-CN" sz="2200" b="1" dirty="0">
                <a:solidFill>
                  <a:srgbClr val="202C8F"/>
                </a:solidFill>
              </a:rPr>
              <a:t>don’t use top-down processing to identify individuals</a:t>
            </a:r>
            <a:r>
              <a:rPr lang="en-US" altLang="zh-CN" sz="2200" dirty="0">
                <a:solidFill>
                  <a:srgbClr val="202C8F"/>
                </a:solidFill>
              </a:rPr>
              <a:t>.  They can take in what they see when they look at a person’s face</a:t>
            </a:r>
          </a:p>
          <a:p>
            <a:pPr marL="0" indent="0">
              <a:buNone/>
            </a:pPr>
            <a:endParaRPr lang="en-US" altLang="zh-CN" sz="2200" dirty="0">
              <a:solidFill>
                <a:srgbClr val="202C8F"/>
              </a:solidFill>
            </a:endParaRPr>
          </a:p>
          <a:p>
            <a:pPr>
              <a:buFontTx/>
              <a:buChar char="-"/>
            </a:pPr>
            <a:r>
              <a:rPr lang="en-US" altLang="zh-CN" sz="2200" dirty="0">
                <a:solidFill>
                  <a:srgbClr val="202C8F"/>
                </a:solidFill>
              </a:rPr>
              <a:t>They can identify whether the person has freckles, blue eyes, or a crooked nose. But they can’t identify whether or not they have seen that face before, or who it belongs to.</a:t>
            </a:r>
          </a:p>
          <a:p>
            <a:pPr>
              <a:buFontTx/>
              <a:buChar char="-"/>
            </a:pPr>
            <a:endParaRPr lang="en-US" sz="2200" b="1" dirty="0">
              <a:solidFill>
                <a:srgbClr val="202C8F"/>
              </a:solidFill>
            </a:endParaRPr>
          </a:p>
          <a:p>
            <a:pPr>
              <a:buFont typeface="Wingdings" pitchFamily="2" charset="2"/>
              <a:buChar char="Ø"/>
            </a:pPr>
            <a:endParaRPr lang="en-US" sz="2200" dirty="0">
              <a:solidFill>
                <a:srgbClr val="202C8F"/>
              </a:solidFill>
            </a:endParaRPr>
          </a:p>
          <a:p>
            <a:pPr>
              <a:buFont typeface="Wingdings" pitchFamily="2" charset="2"/>
              <a:buChar char="Ø"/>
            </a:pPr>
            <a:endParaRPr lang="en-US" sz="2200" b="1" dirty="0">
              <a:solidFill>
                <a:srgbClr val="202C8F"/>
              </a:solidFill>
            </a:endParaRPr>
          </a:p>
          <a:p>
            <a:pPr marL="0" indent="0">
              <a:buNone/>
            </a:pPr>
            <a:endParaRPr lang="en-US" sz="2200" dirty="0">
              <a:solidFill>
                <a:srgbClr val="202C8F"/>
              </a:solidFill>
            </a:endParaRPr>
          </a:p>
          <a:p>
            <a:pPr>
              <a:buFontTx/>
              <a:buChar char="-"/>
            </a:pPr>
            <a:endParaRPr lang="en-US" sz="2200" dirty="0">
              <a:solidFill>
                <a:srgbClr val="C00000"/>
              </a:solidFill>
            </a:endParaRPr>
          </a:p>
          <a:p>
            <a:pPr marL="0" indent="0">
              <a:buNone/>
            </a:pPr>
            <a:endParaRPr lang="en-US" sz="2200" dirty="0">
              <a:solidFill>
                <a:srgbClr val="C00000"/>
              </a:solidFill>
            </a:endParaRPr>
          </a:p>
          <a:p>
            <a:pPr>
              <a:buFontTx/>
              <a:buChar char="-"/>
            </a:pPr>
            <a:endParaRPr lang="en-US" sz="2200" dirty="0"/>
          </a:p>
          <a:p>
            <a:pPr>
              <a:buFontTx/>
              <a:buChar char="-"/>
            </a:pPr>
            <a:endParaRPr lang="en-US" sz="1800" dirty="0"/>
          </a:p>
          <a:p>
            <a:pPr>
              <a:buFontTx/>
              <a:buChar char="-"/>
            </a:pPr>
            <a:endParaRPr lang="en-US" sz="2400" dirty="0"/>
          </a:p>
          <a:p>
            <a:pPr>
              <a:buFontTx/>
              <a:buChar char="-"/>
            </a:pPr>
            <a:endParaRPr lang="en-US" sz="2400" dirty="0"/>
          </a:p>
          <a:p>
            <a:pPr marL="0" indent="0">
              <a:buNone/>
            </a:pPr>
            <a:r>
              <a:rPr lang="en-US" sz="2000" dirty="0"/>
              <a:t> </a:t>
            </a:r>
          </a:p>
        </p:txBody>
      </p:sp>
      <p:pic>
        <p:nvPicPr>
          <p:cNvPr id="4" name="Picture 3">
            <a:extLst>
              <a:ext uri="{FF2B5EF4-FFF2-40B4-BE49-F238E27FC236}">
                <a16:creationId xmlns:a16="http://schemas.microsoft.com/office/drawing/2014/main" id="{80DB77E3-8934-C335-C974-69BA5E861F5F}"/>
              </a:ext>
            </a:extLst>
          </p:cNvPr>
          <p:cNvPicPr>
            <a:picLocks noChangeAspect="1"/>
          </p:cNvPicPr>
          <p:nvPr/>
        </p:nvPicPr>
        <p:blipFill>
          <a:blip r:embed="rId2"/>
          <a:stretch>
            <a:fillRect/>
          </a:stretch>
        </p:blipFill>
        <p:spPr>
          <a:xfrm>
            <a:off x="4042906" y="4331408"/>
            <a:ext cx="4106188" cy="2050230"/>
          </a:xfrm>
          <a:prstGeom prst="rect">
            <a:avLst/>
          </a:prstGeom>
        </p:spPr>
      </p:pic>
    </p:spTree>
    <p:extLst>
      <p:ext uri="{BB962C8B-B14F-4D97-AF65-F5344CB8AC3E}">
        <p14:creationId xmlns:p14="http://schemas.microsoft.com/office/powerpoint/2010/main" val="1327470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645A3-BFB9-CBE2-C241-1F875441BE57}"/>
              </a:ext>
            </a:extLst>
          </p:cNvPr>
          <p:cNvSpPr>
            <a:spLocks noGrp="1"/>
          </p:cNvSpPr>
          <p:nvPr>
            <p:ph type="title"/>
          </p:nvPr>
        </p:nvSpPr>
        <p:spPr>
          <a:xfrm>
            <a:off x="760476" y="790267"/>
            <a:ext cx="10671048" cy="768096"/>
          </a:xfrm>
        </p:spPr>
        <p:txBody>
          <a:bodyPr>
            <a:normAutofit fontScale="90000"/>
          </a:bodyPr>
          <a:lstStyle/>
          <a:p>
            <a:r>
              <a:rPr lang="en-US" dirty="0"/>
              <a:t>Automaticity</a:t>
            </a:r>
            <a:br>
              <a:rPr lang="en-US" dirty="0"/>
            </a:br>
            <a:endParaRPr lang="en-US" dirty="0"/>
          </a:p>
        </p:txBody>
      </p:sp>
      <p:sp>
        <p:nvSpPr>
          <p:cNvPr id="5" name="Subtitle 2">
            <a:extLst>
              <a:ext uri="{FF2B5EF4-FFF2-40B4-BE49-F238E27FC236}">
                <a16:creationId xmlns:a16="http://schemas.microsoft.com/office/drawing/2014/main" id="{E1E8D83A-EA61-7DB6-6ECE-FEF03731FBA7}"/>
              </a:ext>
            </a:extLst>
          </p:cNvPr>
          <p:cNvSpPr txBox="1">
            <a:spLocks/>
          </p:cNvSpPr>
          <p:nvPr/>
        </p:nvSpPr>
        <p:spPr>
          <a:xfrm>
            <a:off x="760476" y="1746253"/>
            <a:ext cx="10789099" cy="4653928"/>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sz="2200" dirty="0">
                <a:solidFill>
                  <a:srgbClr val="202C8F"/>
                </a:solidFill>
              </a:rPr>
              <a:t>While we use parallel processing all the time in our daily lives, many people are able to increase their ability to parallel process in specialized areas of their lives through practice</a:t>
            </a:r>
          </a:p>
          <a:p>
            <a:pPr>
              <a:buFont typeface="Wingdings" pitchFamily="2" charset="2"/>
              <a:buChar char="Ø"/>
            </a:pPr>
            <a:endParaRPr lang="en-US" sz="2200" b="1" dirty="0">
              <a:solidFill>
                <a:srgbClr val="202C8F"/>
              </a:solidFill>
            </a:endParaRPr>
          </a:p>
          <a:p>
            <a:pPr>
              <a:buFont typeface="Wingdings" pitchFamily="2" charset="2"/>
              <a:buChar char="Ø"/>
            </a:pPr>
            <a:r>
              <a:rPr lang="en-US" sz="2200" dirty="0">
                <a:solidFill>
                  <a:srgbClr val="202C8F"/>
                </a:solidFill>
              </a:rPr>
              <a:t>For instance, people who type on a daily basis will become experts, and this will reduce the number of cognitive resources the individual must dedicate to typing to the point where this task may require minimal or no thought. </a:t>
            </a:r>
          </a:p>
          <a:p>
            <a:pPr>
              <a:buFont typeface="Wingdings" pitchFamily="2" charset="2"/>
              <a:buChar char="Ø"/>
            </a:pPr>
            <a:endParaRPr lang="en-US" sz="2200" b="1" dirty="0">
              <a:solidFill>
                <a:srgbClr val="202C8F"/>
              </a:solidFill>
            </a:endParaRPr>
          </a:p>
          <a:p>
            <a:pPr marL="0" indent="0">
              <a:buNone/>
            </a:pPr>
            <a:endParaRPr lang="en-US" sz="2200" dirty="0">
              <a:solidFill>
                <a:srgbClr val="202C8F"/>
              </a:solidFill>
            </a:endParaRPr>
          </a:p>
          <a:p>
            <a:pPr marL="0" indent="0">
              <a:buNone/>
            </a:pPr>
            <a:br>
              <a:rPr lang="en-US" sz="2200" dirty="0">
                <a:solidFill>
                  <a:srgbClr val="202C8F"/>
                </a:solidFill>
              </a:rPr>
            </a:br>
            <a:endParaRPr lang="en-US" sz="2200" dirty="0">
              <a:solidFill>
                <a:srgbClr val="202C8F"/>
              </a:solidFill>
            </a:endParaRPr>
          </a:p>
          <a:p>
            <a:pPr>
              <a:buFontTx/>
              <a:buChar char="-"/>
            </a:pPr>
            <a:endParaRPr lang="en-US" sz="2200" dirty="0">
              <a:solidFill>
                <a:srgbClr val="202C8F"/>
              </a:solidFill>
            </a:endParaRPr>
          </a:p>
          <a:p>
            <a:pPr>
              <a:buFontTx/>
              <a:buChar char="-"/>
            </a:pPr>
            <a:endParaRPr lang="en-US" sz="2200" dirty="0">
              <a:solidFill>
                <a:srgbClr val="202C8F"/>
              </a:solidFill>
            </a:endParaRPr>
          </a:p>
          <a:p>
            <a:pPr>
              <a:buFontTx/>
              <a:buChar char="-"/>
            </a:pPr>
            <a:endParaRPr lang="en-US" sz="2200" dirty="0">
              <a:solidFill>
                <a:srgbClr val="C00000"/>
              </a:solidFill>
            </a:endParaRPr>
          </a:p>
          <a:p>
            <a:pPr marL="0" indent="0">
              <a:buNone/>
            </a:pPr>
            <a:endParaRPr lang="en-US" sz="2200" dirty="0">
              <a:solidFill>
                <a:srgbClr val="C00000"/>
              </a:solidFill>
            </a:endParaRPr>
          </a:p>
          <a:p>
            <a:pPr>
              <a:buFontTx/>
              <a:buChar char="-"/>
            </a:pPr>
            <a:endParaRPr lang="en-US" sz="2200" dirty="0"/>
          </a:p>
          <a:p>
            <a:pPr>
              <a:buFontTx/>
              <a:buChar char="-"/>
            </a:pPr>
            <a:endParaRPr lang="en-US" sz="1800" dirty="0"/>
          </a:p>
          <a:p>
            <a:pPr>
              <a:buFontTx/>
              <a:buChar char="-"/>
            </a:pPr>
            <a:endParaRPr lang="en-US" sz="2400" dirty="0"/>
          </a:p>
          <a:p>
            <a:pPr>
              <a:buFontTx/>
              <a:buChar char="-"/>
            </a:pPr>
            <a:endParaRPr lang="en-US" sz="2400" dirty="0"/>
          </a:p>
          <a:p>
            <a:pPr marL="0" indent="0">
              <a:buNone/>
            </a:pPr>
            <a:r>
              <a:rPr lang="en-US" sz="2000" dirty="0"/>
              <a:t> </a:t>
            </a:r>
          </a:p>
        </p:txBody>
      </p:sp>
    </p:spTree>
    <p:extLst>
      <p:ext uri="{BB962C8B-B14F-4D97-AF65-F5344CB8AC3E}">
        <p14:creationId xmlns:p14="http://schemas.microsoft.com/office/powerpoint/2010/main" val="3488267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760476" y="463672"/>
            <a:ext cx="10671048" cy="768096"/>
          </a:xfrm>
        </p:spPr>
        <p:txBody>
          <a:bodyPr/>
          <a:lstStyle/>
          <a:p>
            <a:r>
              <a:rPr lang="en-US" dirty="0"/>
              <a:t>Perception recap</a:t>
            </a:r>
          </a:p>
        </p:txBody>
      </p:sp>
      <p:pic>
        <p:nvPicPr>
          <p:cNvPr id="5" name="Picture 4">
            <a:extLst>
              <a:ext uri="{FF2B5EF4-FFF2-40B4-BE49-F238E27FC236}">
                <a16:creationId xmlns:a16="http://schemas.microsoft.com/office/drawing/2014/main" id="{8D02B969-BC33-805C-B8DE-B13A8F6AECC6}"/>
              </a:ext>
            </a:extLst>
          </p:cNvPr>
          <p:cNvPicPr>
            <a:picLocks noChangeAspect="1"/>
          </p:cNvPicPr>
          <p:nvPr/>
        </p:nvPicPr>
        <p:blipFill>
          <a:blip r:embed="rId2"/>
          <a:stretch>
            <a:fillRect/>
          </a:stretch>
        </p:blipFill>
        <p:spPr>
          <a:xfrm>
            <a:off x="2209800" y="1231768"/>
            <a:ext cx="7772400" cy="5423462"/>
          </a:xfrm>
          <a:prstGeom prst="rect">
            <a:avLst/>
          </a:prstGeom>
        </p:spPr>
      </p:pic>
    </p:spTree>
    <p:extLst>
      <p:ext uri="{BB962C8B-B14F-4D97-AF65-F5344CB8AC3E}">
        <p14:creationId xmlns:p14="http://schemas.microsoft.com/office/powerpoint/2010/main" val="469375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760476" y="2660904"/>
            <a:ext cx="10671048" cy="768096"/>
          </a:xfrm>
        </p:spPr>
        <p:txBody>
          <a:bodyPr/>
          <a:lstStyle/>
          <a:p>
            <a:r>
              <a:rPr lang="en-US" dirty="0"/>
              <a:t>What</a:t>
            </a:r>
            <a:r>
              <a:rPr lang="zh-CN" altLang="en-US" dirty="0"/>
              <a:t> </a:t>
            </a:r>
            <a:r>
              <a:rPr lang="en-US" altLang="zh-CN" dirty="0"/>
              <a:t>is parallel processing?</a:t>
            </a:r>
            <a:endParaRPr lang="en-US" dirty="0"/>
          </a:p>
        </p:txBody>
      </p:sp>
    </p:spTree>
    <p:extLst>
      <p:ext uri="{BB962C8B-B14F-4D97-AF65-F5344CB8AC3E}">
        <p14:creationId xmlns:p14="http://schemas.microsoft.com/office/powerpoint/2010/main" val="2081275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760476" y="2660904"/>
            <a:ext cx="10671048" cy="768096"/>
          </a:xfrm>
        </p:spPr>
        <p:txBody>
          <a:bodyPr>
            <a:normAutofit fontScale="90000"/>
          </a:bodyPr>
          <a:lstStyle/>
          <a:p>
            <a:r>
              <a:rPr lang="en-US" dirty="0"/>
              <a:t>What</a:t>
            </a:r>
            <a:r>
              <a:rPr lang="zh-CN" altLang="en-US" dirty="0"/>
              <a:t> </a:t>
            </a:r>
            <a:r>
              <a:rPr lang="en-US" altLang="zh-CN" dirty="0"/>
              <a:t>is top-bottom processing?</a:t>
            </a:r>
            <a:endParaRPr lang="en-US" dirty="0"/>
          </a:p>
        </p:txBody>
      </p:sp>
    </p:spTree>
    <p:extLst>
      <p:ext uri="{BB962C8B-B14F-4D97-AF65-F5344CB8AC3E}">
        <p14:creationId xmlns:p14="http://schemas.microsoft.com/office/powerpoint/2010/main" val="3307847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760476" y="2660904"/>
            <a:ext cx="10671048" cy="768096"/>
          </a:xfrm>
        </p:spPr>
        <p:txBody>
          <a:bodyPr>
            <a:normAutofit fontScale="90000"/>
          </a:bodyPr>
          <a:lstStyle/>
          <a:p>
            <a:r>
              <a:rPr lang="en-US" dirty="0"/>
              <a:t>What</a:t>
            </a:r>
            <a:r>
              <a:rPr lang="zh-CN" altLang="en-US" dirty="0"/>
              <a:t> </a:t>
            </a:r>
            <a:r>
              <a:rPr lang="en-US" altLang="zh-CN" dirty="0"/>
              <a:t>is bottom-up processing?</a:t>
            </a:r>
            <a:endParaRPr lang="en-US" dirty="0"/>
          </a:p>
        </p:txBody>
      </p:sp>
    </p:spTree>
    <p:extLst>
      <p:ext uri="{BB962C8B-B14F-4D97-AF65-F5344CB8AC3E}">
        <p14:creationId xmlns:p14="http://schemas.microsoft.com/office/powerpoint/2010/main" val="4035571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760476" y="902083"/>
            <a:ext cx="10671048" cy="768096"/>
          </a:xfrm>
        </p:spPr>
        <p:txBody>
          <a:bodyPr/>
          <a:lstStyle/>
          <a:p>
            <a:r>
              <a:rPr lang="en-US" dirty="0"/>
              <a:t>Humanistic</a:t>
            </a:r>
            <a:r>
              <a:rPr lang="zh-CN" altLang="en-US" dirty="0"/>
              <a:t> </a:t>
            </a:r>
            <a:r>
              <a:rPr lang="en-US" altLang="zh-CN" dirty="0"/>
              <a:t>Psychology</a:t>
            </a:r>
            <a:endParaRPr lang="en-US" dirty="0"/>
          </a:p>
        </p:txBody>
      </p:sp>
    </p:spTree>
    <p:extLst>
      <p:ext uri="{BB962C8B-B14F-4D97-AF65-F5344CB8AC3E}">
        <p14:creationId xmlns:p14="http://schemas.microsoft.com/office/powerpoint/2010/main" val="366252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760476" y="902083"/>
            <a:ext cx="10671048" cy="768096"/>
          </a:xfrm>
        </p:spPr>
        <p:txBody>
          <a:bodyPr/>
          <a:lstStyle/>
          <a:p>
            <a:r>
              <a:rPr lang="en-US" dirty="0"/>
              <a:t>Humanistic</a:t>
            </a:r>
            <a:r>
              <a:rPr lang="zh-CN" altLang="en-US" dirty="0"/>
              <a:t> </a:t>
            </a:r>
            <a:r>
              <a:rPr lang="en-US" altLang="zh-CN" dirty="0"/>
              <a:t>Psychology</a:t>
            </a:r>
            <a:endParaRPr lang="en-US" dirty="0"/>
          </a:p>
        </p:txBody>
      </p:sp>
      <p:sp>
        <p:nvSpPr>
          <p:cNvPr id="6" name="Subtitle 2">
            <a:extLst>
              <a:ext uri="{FF2B5EF4-FFF2-40B4-BE49-F238E27FC236}">
                <a16:creationId xmlns:a16="http://schemas.microsoft.com/office/drawing/2014/main" id="{888F681F-1183-F834-F49C-C474094247CB}"/>
              </a:ext>
            </a:extLst>
          </p:cNvPr>
          <p:cNvSpPr txBox="1">
            <a:spLocks/>
          </p:cNvSpPr>
          <p:nvPr/>
        </p:nvSpPr>
        <p:spPr>
          <a:xfrm>
            <a:off x="760476" y="1845543"/>
            <a:ext cx="10789099" cy="4653928"/>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sz="2400" dirty="0"/>
              <a:t>Criticism of Freudian psychology</a:t>
            </a:r>
            <a:r>
              <a:rPr lang="zh-CN" altLang="en-US" sz="2400" dirty="0"/>
              <a:t> </a:t>
            </a:r>
            <a:r>
              <a:rPr lang="en-US" altLang="zh-CN" sz="2400" dirty="0"/>
              <a:t>and</a:t>
            </a:r>
            <a:r>
              <a:rPr lang="zh-CN" altLang="en-US" sz="2400" dirty="0"/>
              <a:t> </a:t>
            </a:r>
            <a:r>
              <a:rPr lang="en-US" altLang="zh-CN" sz="2400" dirty="0"/>
              <a:t>Behaviorism </a:t>
            </a:r>
            <a:endParaRPr lang="en-US" sz="2400" dirty="0"/>
          </a:p>
          <a:p>
            <a:pPr marL="0" indent="0">
              <a:buNone/>
            </a:pPr>
            <a:r>
              <a:rPr lang="en-US" sz="2400" dirty="0"/>
              <a:t>	- believes that it has a dark, pessimistic view on human nature</a:t>
            </a:r>
          </a:p>
          <a:p>
            <a:pPr marL="0" indent="0">
              <a:buNone/>
            </a:pPr>
            <a:endParaRPr lang="en-US" sz="2400" dirty="0"/>
          </a:p>
          <a:p>
            <a:pPr marL="0" indent="0">
              <a:buNone/>
            </a:pPr>
            <a:r>
              <a:rPr lang="en-US" sz="2400" dirty="0"/>
              <a:t>Founded by Abraham Maslow and Carl Rogers. </a:t>
            </a:r>
          </a:p>
          <a:p>
            <a:pPr>
              <a:buFontTx/>
              <a:buChar char="-"/>
            </a:pPr>
            <a:r>
              <a:rPr lang="en-US" sz="2400" dirty="0"/>
              <a:t>believes that humans have great </a:t>
            </a:r>
            <a:r>
              <a:rPr lang="en-US" sz="2400" b="1" dirty="0"/>
              <a:t>potential of growth</a:t>
            </a:r>
          </a:p>
          <a:p>
            <a:pPr>
              <a:buFontTx/>
              <a:buChar char="-"/>
            </a:pPr>
            <a:r>
              <a:rPr lang="en-US" sz="2400" dirty="0"/>
              <a:t>Believes that people are </a:t>
            </a:r>
            <a:r>
              <a:rPr lang="en-US" sz="2400" b="1" dirty="0"/>
              <a:t>innately good </a:t>
            </a:r>
            <a:r>
              <a:rPr lang="en-US" sz="2400" dirty="0"/>
              <a:t>and that mental and social problems result from deviations from this natural tendency</a:t>
            </a:r>
          </a:p>
          <a:p>
            <a:pPr>
              <a:buFontTx/>
              <a:buChar char="-"/>
            </a:pPr>
            <a:r>
              <a:rPr lang="en-US" sz="2400" dirty="0"/>
              <a:t>stresses the importance of </a:t>
            </a:r>
            <a:r>
              <a:rPr lang="en-US" sz="2400" b="1" dirty="0"/>
              <a:t>self-actualization</a:t>
            </a:r>
          </a:p>
          <a:p>
            <a:pPr>
              <a:buFontTx/>
              <a:buChar char="-"/>
            </a:pPr>
            <a:r>
              <a:rPr lang="en-US" sz="2400" dirty="0"/>
              <a:t>Therapists should encourage this through nonjudgmental support </a:t>
            </a:r>
          </a:p>
          <a:p>
            <a:pPr>
              <a:buFontTx/>
              <a:buChar char="-"/>
            </a:pPr>
            <a:endParaRPr lang="en-US" sz="2400" dirty="0"/>
          </a:p>
          <a:p>
            <a:pPr>
              <a:buFontTx/>
              <a:buChar char="-"/>
            </a:pPr>
            <a:endParaRPr lang="en-US" sz="2400" dirty="0"/>
          </a:p>
          <a:p>
            <a:pPr>
              <a:buFontTx/>
              <a:buChar char="-"/>
            </a:pPr>
            <a:endParaRPr lang="en-US" sz="2400" dirty="0"/>
          </a:p>
          <a:p>
            <a:pPr>
              <a:buFontTx/>
              <a:buChar char="-"/>
            </a:pPr>
            <a:endParaRPr lang="en-US" sz="2400" dirty="0"/>
          </a:p>
          <a:p>
            <a:pPr marL="0" indent="0">
              <a:buNone/>
            </a:pPr>
            <a:r>
              <a:rPr lang="en-US" sz="2000" dirty="0"/>
              <a:t> </a:t>
            </a:r>
          </a:p>
        </p:txBody>
      </p:sp>
    </p:spTree>
    <p:extLst>
      <p:ext uri="{BB962C8B-B14F-4D97-AF65-F5344CB8AC3E}">
        <p14:creationId xmlns:p14="http://schemas.microsoft.com/office/powerpoint/2010/main" val="4027693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0746-0D23-AA4F-AAB1-AFEE0DAC5E29}"/>
              </a:ext>
            </a:extLst>
          </p:cNvPr>
          <p:cNvSpPr>
            <a:spLocks noGrp="1"/>
          </p:cNvSpPr>
          <p:nvPr>
            <p:ph type="ctrTitle"/>
          </p:nvPr>
        </p:nvSpPr>
        <p:spPr>
          <a:xfrm>
            <a:off x="681040" y="1122251"/>
            <a:ext cx="5197309" cy="667512"/>
          </a:xfrm>
        </p:spPr>
        <p:txBody>
          <a:bodyPr/>
          <a:lstStyle/>
          <a:p>
            <a:r>
              <a:rPr lang="en-US" dirty="0"/>
              <a:t>Maslow's Hierarchy of needs</a:t>
            </a:r>
          </a:p>
        </p:txBody>
      </p:sp>
    </p:spTree>
    <p:extLst>
      <p:ext uri="{BB962C8B-B14F-4D97-AF65-F5344CB8AC3E}">
        <p14:creationId xmlns:p14="http://schemas.microsoft.com/office/powerpoint/2010/main" val="2539376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0746-0D23-AA4F-AAB1-AFEE0DAC5E29}"/>
              </a:ext>
            </a:extLst>
          </p:cNvPr>
          <p:cNvSpPr>
            <a:spLocks noGrp="1"/>
          </p:cNvSpPr>
          <p:nvPr>
            <p:ph type="ctrTitle"/>
          </p:nvPr>
        </p:nvSpPr>
        <p:spPr>
          <a:xfrm>
            <a:off x="681040" y="1122251"/>
            <a:ext cx="5197309" cy="667512"/>
          </a:xfrm>
        </p:spPr>
        <p:txBody>
          <a:bodyPr/>
          <a:lstStyle/>
          <a:p>
            <a:r>
              <a:rPr lang="en-US" dirty="0"/>
              <a:t>Maslow's Hierarchy of needs</a:t>
            </a:r>
          </a:p>
        </p:txBody>
      </p:sp>
      <p:pic>
        <p:nvPicPr>
          <p:cNvPr id="6" name="Picture 5">
            <a:extLst>
              <a:ext uri="{FF2B5EF4-FFF2-40B4-BE49-F238E27FC236}">
                <a16:creationId xmlns:a16="http://schemas.microsoft.com/office/drawing/2014/main" id="{E949A986-50D9-8AE4-89C8-F2BDC0BD9B9F}"/>
              </a:ext>
            </a:extLst>
          </p:cNvPr>
          <p:cNvPicPr>
            <a:picLocks noChangeAspect="1"/>
          </p:cNvPicPr>
          <p:nvPr/>
        </p:nvPicPr>
        <p:blipFill>
          <a:blip r:embed="rId2"/>
          <a:stretch>
            <a:fillRect/>
          </a:stretch>
        </p:blipFill>
        <p:spPr>
          <a:xfrm>
            <a:off x="1848071" y="1501308"/>
            <a:ext cx="4989011" cy="4989011"/>
          </a:xfrm>
          <a:prstGeom prst="rect">
            <a:avLst/>
          </a:prstGeom>
        </p:spPr>
      </p:pic>
    </p:spTree>
    <p:extLst>
      <p:ext uri="{BB962C8B-B14F-4D97-AF65-F5344CB8AC3E}">
        <p14:creationId xmlns:p14="http://schemas.microsoft.com/office/powerpoint/2010/main" val="4064221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639109" y="2483389"/>
            <a:ext cx="10913782" cy="1891221"/>
          </a:xfrm>
        </p:spPr>
        <p:txBody>
          <a:bodyPr>
            <a:normAutofit fontScale="90000"/>
          </a:bodyPr>
          <a:lstStyle/>
          <a:p>
            <a:r>
              <a:rPr lang="en-US" dirty="0"/>
              <a:t>Growth Needs</a:t>
            </a:r>
            <a:br>
              <a:rPr lang="en-US" dirty="0"/>
            </a:br>
            <a:r>
              <a:rPr lang="en-US" dirty="0"/>
              <a:t>&amp;</a:t>
            </a:r>
            <a:br>
              <a:rPr lang="en-US" dirty="0"/>
            </a:br>
            <a:r>
              <a:rPr lang="en-US" dirty="0"/>
              <a:t>Deficiency needs</a:t>
            </a:r>
          </a:p>
        </p:txBody>
      </p:sp>
    </p:spTree>
    <p:extLst>
      <p:ext uri="{BB962C8B-B14F-4D97-AF65-F5344CB8AC3E}">
        <p14:creationId xmlns:p14="http://schemas.microsoft.com/office/powerpoint/2010/main" val="1144934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639109" y="2483389"/>
            <a:ext cx="10913782" cy="1891221"/>
          </a:xfrm>
        </p:spPr>
        <p:txBody>
          <a:bodyPr>
            <a:normAutofit fontScale="90000"/>
          </a:bodyPr>
          <a:lstStyle/>
          <a:p>
            <a:r>
              <a:rPr lang="en-US" dirty="0"/>
              <a:t>Positive Psychology</a:t>
            </a:r>
            <a:br>
              <a:rPr lang="en-US" dirty="0"/>
            </a:br>
            <a:r>
              <a:rPr lang="en-US" dirty="0"/>
              <a:t>&amp;</a:t>
            </a:r>
            <a:br>
              <a:rPr lang="en-US" dirty="0"/>
            </a:br>
            <a:r>
              <a:rPr lang="en-US" dirty="0"/>
              <a:t>Transpersonal Psychology</a:t>
            </a:r>
          </a:p>
        </p:txBody>
      </p:sp>
    </p:spTree>
    <p:extLst>
      <p:ext uri="{BB962C8B-B14F-4D97-AF65-F5344CB8AC3E}">
        <p14:creationId xmlns:p14="http://schemas.microsoft.com/office/powerpoint/2010/main" val="782230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26C2-1115-2D1C-ACB9-5728BA46D421}"/>
              </a:ext>
            </a:extLst>
          </p:cNvPr>
          <p:cNvSpPr>
            <a:spLocks noGrp="1"/>
          </p:cNvSpPr>
          <p:nvPr>
            <p:ph type="title"/>
          </p:nvPr>
        </p:nvSpPr>
        <p:spPr>
          <a:xfrm>
            <a:off x="760476" y="902083"/>
            <a:ext cx="10671048" cy="768096"/>
          </a:xfrm>
        </p:spPr>
        <p:txBody>
          <a:bodyPr/>
          <a:lstStyle/>
          <a:p>
            <a:r>
              <a:rPr lang="en-US" dirty="0"/>
              <a:t>Cognitive psychology </a:t>
            </a:r>
          </a:p>
        </p:txBody>
      </p:sp>
      <p:sp>
        <p:nvSpPr>
          <p:cNvPr id="2" name="Subtitle 2">
            <a:extLst>
              <a:ext uri="{FF2B5EF4-FFF2-40B4-BE49-F238E27FC236}">
                <a16:creationId xmlns:a16="http://schemas.microsoft.com/office/drawing/2014/main" id="{68BBD11D-E679-FFD1-4E27-B7204C1D15CB}"/>
              </a:ext>
            </a:extLst>
          </p:cNvPr>
          <p:cNvSpPr txBox="1">
            <a:spLocks/>
          </p:cNvSpPr>
          <p:nvPr/>
        </p:nvSpPr>
        <p:spPr>
          <a:xfrm>
            <a:off x="760476" y="1670179"/>
            <a:ext cx="10789099" cy="4653928"/>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sz="2400" dirty="0"/>
              <a:t>Focuses on mental processes</a:t>
            </a:r>
          </a:p>
          <a:p>
            <a:pPr>
              <a:buFont typeface="Wingdings" pitchFamily="2" charset="2"/>
              <a:buChar char="Ø"/>
            </a:pPr>
            <a:r>
              <a:rPr lang="en-US" sz="2400" dirty="0"/>
              <a:t>It emphasizes the role of cognition, or mental activities and processes, in understanding human behavior</a:t>
            </a:r>
          </a:p>
          <a:p>
            <a:pPr>
              <a:buFont typeface="Wingdings" pitchFamily="2" charset="2"/>
              <a:buChar char="Ø"/>
            </a:pPr>
            <a:r>
              <a:rPr lang="en-US" sz="2400" dirty="0"/>
              <a:t>Criticize Behaviorism as it focuses only on behavior and neglected to explain cognition</a:t>
            </a:r>
          </a:p>
          <a:p>
            <a:pPr>
              <a:buFont typeface="Wingdings" pitchFamily="2" charset="2"/>
              <a:buChar char="Ø"/>
            </a:pPr>
            <a:r>
              <a:rPr lang="en-US" sz="2400" dirty="0"/>
              <a:t>Studies internal mental processes:</a:t>
            </a:r>
          </a:p>
          <a:p>
            <a:pPr marL="0" indent="0">
              <a:buNone/>
            </a:pPr>
            <a:r>
              <a:rPr lang="en-US" sz="1800" dirty="0"/>
              <a:t>	perception</a:t>
            </a:r>
          </a:p>
          <a:p>
            <a:pPr marL="0" indent="0">
              <a:buNone/>
            </a:pPr>
            <a:r>
              <a:rPr lang="en-US" sz="1800" dirty="0"/>
              <a:t>	thinking</a:t>
            </a:r>
          </a:p>
          <a:p>
            <a:pPr marL="0" indent="0">
              <a:buNone/>
            </a:pPr>
            <a:r>
              <a:rPr lang="en-US" sz="1800" dirty="0"/>
              <a:t>	memory</a:t>
            </a:r>
          </a:p>
          <a:p>
            <a:pPr marL="0" indent="0">
              <a:buNone/>
            </a:pPr>
            <a:r>
              <a:rPr lang="en-US" sz="1800" dirty="0"/>
              <a:t>	attention</a:t>
            </a:r>
          </a:p>
          <a:p>
            <a:pPr marL="0" indent="0">
              <a:buNone/>
            </a:pPr>
            <a:r>
              <a:rPr lang="en-US" sz="1800" dirty="0"/>
              <a:t>	language</a:t>
            </a:r>
          </a:p>
          <a:p>
            <a:pPr marL="0" indent="0">
              <a:buNone/>
            </a:pPr>
            <a:r>
              <a:rPr lang="en-US" sz="1800" dirty="0"/>
              <a:t>	problem-solving</a:t>
            </a:r>
          </a:p>
          <a:p>
            <a:pPr marL="0" indent="0">
              <a:buNone/>
            </a:pPr>
            <a:r>
              <a:rPr lang="en-US" sz="1800" dirty="0"/>
              <a:t>	learning</a:t>
            </a:r>
          </a:p>
          <a:p>
            <a:pPr>
              <a:buFontTx/>
              <a:buChar char="-"/>
            </a:pPr>
            <a:endParaRPr lang="en-US" sz="2400" dirty="0"/>
          </a:p>
          <a:p>
            <a:pPr>
              <a:buFontTx/>
              <a:buChar char="-"/>
            </a:pPr>
            <a:endParaRPr lang="en-US" sz="2400" dirty="0"/>
          </a:p>
          <a:p>
            <a:pPr marL="0" indent="0">
              <a:buNone/>
            </a:pPr>
            <a:r>
              <a:rPr lang="en-US" sz="2000" dirty="0"/>
              <a:t> </a:t>
            </a:r>
          </a:p>
        </p:txBody>
      </p:sp>
    </p:spTree>
    <p:extLst>
      <p:ext uri="{BB962C8B-B14F-4D97-AF65-F5344CB8AC3E}">
        <p14:creationId xmlns:p14="http://schemas.microsoft.com/office/powerpoint/2010/main" val="258863858"/>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Theme</Template>
  <TotalTime>12767</TotalTime>
  <Words>907</Words>
  <Application>Microsoft Macintosh PowerPoint</Application>
  <PresentationFormat>Widescreen</PresentationFormat>
  <Paragraphs>230</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Arial Black</vt:lpstr>
      <vt:lpstr>Sabon Next LT</vt:lpstr>
      <vt:lpstr>Wingdings</vt:lpstr>
      <vt:lpstr>Office Theme</vt:lpstr>
      <vt:lpstr>Psychology and life Session 4: Intro to Psychology</vt:lpstr>
      <vt:lpstr>Perspectives</vt:lpstr>
      <vt:lpstr>Humanistic Psychology</vt:lpstr>
      <vt:lpstr>Humanistic Psychology</vt:lpstr>
      <vt:lpstr>Maslow's Hierarchy of needs</vt:lpstr>
      <vt:lpstr>Maslow's Hierarchy of needs</vt:lpstr>
      <vt:lpstr>Growth Needs &amp; Deficiency needs</vt:lpstr>
      <vt:lpstr>Positive Psychology &amp; Transpersonal Psychology</vt:lpstr>
      <vt:lpstr>Cognitive psychology </vt:lpstr>
      <vt:lpstr>Perception </vt:lpstr>
      <vt:lpstr>The Eye</vt:lpstr>
      <vt:lpstr>Perception process </vt:lpstr>
      <vt:lpstr>Parallel processing</vt:lpstr>
      <vt:lpstr>Parallel processing</vt:lpstr>
      <vt:lpstr>Top-down processing</vt:lpstr>
      <vt:lpstr>Examples of  Top-down processing</vt:lpstr>
      <vt:lpstr>Examples of  Top-down processing</vt:lpstr>
      <vt:lpstr>PowerPoint Presentation</vt:lpstr>
      <vt:lpstr>PowerPoint Presentation</vt:lpstr>
      <vt:lpstr>PowerPoint Presentation</vt:lpstr>
      <vt:lpstr>The Stroop Effect</vt:lpstr>
      <vt:lpstr>Bottom-up processing</vt:lpstr>
      <vt:lpstr>Examples of Bottom-up processing</vt:lpstr>
      <vt:lpstr>Examples of Bottom-up processing</vt:lpstr>
      <vt:lpstr>Automaticity </vt:lpstr>
      <vt:lpstr>Perception recap</vt:lpstr>
      <vt:lpstr>What is parallel processing?</vt:lpstr>
      <vt:lpstr>What is top-bottom processing?</vt:lpstr>
      <vt:lpstr>What is bottom-up processing?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personal logansport</dc:title>
  <dc:subject/>
  <dc:creator>Lillian L</dc:creator>
  <cp:lastModifiedBy>Lillian L</cp:lastModifiedBy>
  <cp:revision>100</cp:revision>
  <dcterms:created xsi:type="dcterms:W3CDTF">2023-04-13T17:13:42Z</dcterms:created>
  <dcterms:modified xsi:type="dcterms:W3CDTF">2023-07-12T15:42:55Z</dcterms:modified>
</cp:coreProperties>
</file>